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59" r:id="rId5"/>
    <p:sldId id="260" r:id="rId6"/>
    <p:sldId id="261" r:id="rId7"/>
    <p:sldId id="268" r:id="rId8"/>
    <p:sldId id="262" r:id="rId9"/>
    <p:sldId id="263" r:id="rId10"/>
    <p:sldId id="264" r:id="rId11"/>
    <p:sldId id="269" r:id="rId12"/>
    <p:sldId id="270" r:id="rId13"/>
    <p:sldId id="271" r:id="rId14"/>
    <p:sldId id="265" r:id="rId15"/>
    <p:sldId id="272" r:id="rId16"/>
    <p:sldId id="266" r:id="rId17"/>
    <p:sldId id="273" r:id="rId18"/>
    <p:sldId id="275" r:id="rId19"/>
    <p:sldId id="278" r:id="rId20"/>
    <p:sldId id="28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vy Wangechi" initials="E8" lastIdx="1" clrIdx="0">
    <p:extLst>
      <p:ext uri="{19B8F6BF-5375-455C-9EA6-DF929625EA0E}">
        <p15:presenceInfo xmlns:p15="http://schemas.microsoft.com/office/powerpoint/2012/main" userId="45d53c403213767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815" autoAdjust="0"/>
    <p:restoredTop sz="94660"/>
  </p:normalViewPr>
  <p:slideViewPr>
    <p:cSldViewPr snapToGrid="0">
      <p:cViewPr>
        <p:scale>
          <a:sx n="70" d="100"/>
          <a:sy n="70" d="100"/>
        </p:scale>
        <p:origin x="91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CC9B31-CD18-4847-BD2A-B8396FC7ADFD}" type="datetimeFigureOut">
              <a:rPr lang="en-US" smtClean="0"/>
              <a:t>3/12/2025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C9086C-C20C-453B-B527-D39E096F46D5}" type="slidenum">
              <a:rPr lang="en-US" smtClean="0"/>
              <a:t>‹#›</a:t>
            </a:fld>
            <a:endParaRPr lang="en-US"/>
          </a:p>
        </p:txBody>
      </p:sp>
    </p:spTree>
    <p:extLst>
      <p:ext uri="{BB962C8B-B14F-4D97-AF65-F5344CB8AC3E}">
        <p14:creationId xmlns:p14="http://schemas.microsoft.com/office/powerpoint/2010/main" val="1127110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1B3D29-A12B-40AE-B8FA-44EDFEFBD5BD}" type="slidenum">
              <a:rPr lang="en-US" smtClean="0"/>
              <a:t>15</a:t>
            </a:fld>
            <a:endParaRPr lang="en-US"/>
          </a:p>
        </p:txBody>
      </p:sp>
    </p:spTree>
    <p:extLst>
      <p:ext uri="{BB962C8B-B14F-4D97-AF65-F5344CB8AC3E}">
        <p14:creationId xmlns:p14="http://schemas.microsoft.com/office/powerpoint/2010/main" val="2175058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1B3D29-A12B-40AE-B8FA-44EDFEFBD5BD}" type="slidenum">
              <a:rPr lang="en-US" smtClean="0"/>
              <a:t>16</a:t>
            </a:fld>
            <a:endParaRPr lang="en-US"/>
          </a:p>
        </p:txBody>
      </p:sp>
    </p:spTree>
    <p:extLst>
      <p:ext uri="{BB962C8B-B14F-4D97-AF65-F5344CB8AC3E}">
        <p14:creationId xmlns:p14="http://schemas.microsoft.com/office/powerpoint/2010/main" val="12111125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1B3D29-A12B-40AE-B8FA-44EDFEFBD5BD}" type="slidenum">
              <a:rPr lang="en-US" smtClean="0"/>
              <a:t>17</a:t>
            </a:fld>
            <a:endParaRPr lang="en-US"/>
          </a:p>
        </p:txBody>
      </p:sp>
    </p:spTree>
    <p:extLst>
      <p:ext uri="{BB962C8B-B14F-4D97-AF65-F5344CB8AC3E}">
        <p14:creationId xmlns:p14="http://schemas.microsoft.com/office/powerpoint/2010/main" val="34915485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1B3D29-A12B-40AE-B8FA-44EDFEFBD5BD}" type="slidenum">
              <a:rPr lang="en-US" smtClean="0"/>
              <a:t>18</a:t>
            </a:fld>
            <a:endParaRPr lang="en-US"/>
          </a:p>
        </p:txBody>
      </p:sp>
    </p:spTree>
    <p:extLst>
      <p:ext uri="{BB962C8B-B14F-4D97-AF65-F5344CB8AC3E}">
        <p14:creationId xmlns:p14="http://schemas.microsoft.com/office/powerpoint/2010/main" val="1967467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EAAA-60D4-4BD0-B7E5-A3D1084CEB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A0184A7-7969-4976-BB59-F96496FF0B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321A7F-4129-457C-A204-CABAE79045B7}"/>
              </a:ext>
            </a:extLst>
          </p:cNvPr>
          <p:cNvSpPr>
            <a:spLocks noGrp="1"/>
          </p:cNvSpPr>
          <p:nvPr>
            <p:ph type="dt" sz="half" idx="10"/>
          </p:nvPr>
        </p:nvSpPr>
        <p:spPr/>
        <p:txBody>
          <a:bodyPr/>
          <a:lstStyle/>
          <a:p>
            <a:fld id="{09398D28-D779-4CBD-9123-C7B9A2339B24}" type="datetimeFigureOut">
              <a:rPr lang="en-US" smtClean="0"/>
              <a:t>3/12/2025</a:t>
            </a:fld>
            <a:endParaRPr lang="en-US"/>
          </a:p>
        </p:txBody>
      </p:sp>
      <p:sp>
        <p:nvSpPr>
          <p:cNvPr id="5" name="Footer Placeholder 4">
            <a:extLst>
              <a:ext uri="{FF2B5EF4-FFF2-40B4-BE49-F238E27FC236}">
                <a16:creationId xmlns:a16="http://schemas.microsoft.com/office/drawing/2014/main" id="{07C911C4-F7ED-45BA-8EF4-19E8BDD01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2B6B23-3B1F-4957-9A32-EDB8B3E2BF98}"/>
              </a:ext>
            </a:extLst>
          </p:cNvPr>
          <p:cNvSpPr>
            <a:spLocks noGrp="1"/>
          </p:cNvSpPr>
          <p:nvPr>
            <p:ph type="sldNum" sz="quarter" idx="12"/>
          </p:nvPr>
        </p:nvSpPr>
        <p:spPr/>
        <p:txBody>
          <a:bodyPr/>
          <a:lstStyle/>
          <a:p>
            <a:fld id="{3A73F193-1B78-498B-8CE8-96B032F5FE0E}" type="slidenum">
              <a:rPr lang="en-US" smtClean="0"/>
              <a:t>‹#›</a:t>
            </a:fld>
            <a:endParaRPr lang="en-US"/>
          </a:p>
        </p:txBody>
      </p:sp>
    </p:spTree>
    <p:extLst>
      <p:ext uri="{BB962C8B-B14F-4D97-AF65-F5344CB8AC3E}">
        <p14:creationId xmlns:p14="http://schemas.microsoft.com/office/powerpoint/2010/main" val="709562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EDAC7-B909-4A7F-8C48-158BC646E2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040FA1-21CE-42CC-A037-38C5DBD14F7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28E71D-4C9A-40C7-8FE3-8A82843BAD1E}"/>
              </a:ext>
            </a:extLst>
          </p:cNvPr>
          <p:cNvSpPr>
            <a:spLocks noGrp="1"/>
          </p:cNvSpPr>
          <p:nvPr>
            <p:ph type="dt" sz="half" idx="10"/>
          </p:nvPr>
        </p:nvSpPr>
        <p:spPr/>
        <p:txBody>
          <a:bodyPr/>
          <a:lstStyle/>
          <a:p>
            <a:fld id="{09398D28-D779-4CBD-9123-C7B9A2339B24}" type="datetimeFigureOut">
              <a:rPr lang="en-US" smtClean="0"/>
              <a:t>3/12/2025</a:t>
            </a:fld>
            <a:endParaRPr lang="en-US"/>
          </a:p>
        </p:txBody>
      </p:sp>
      <p:sp>
        <p:nvSpPr>
          <p:cNvPr id="5" name="Footer Placeholder 4">
            <a:extLst>
              <a:ext uri="{FF2B5EF4-FFF2-40B4-BE49-F238E27FC236}">
                <a16:creationId xmlns:a16="http://schemas.microsoft.com/office/drawing/2014/main" id="{E9BE95DE-30F6-49D6-9352-6FF6581832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24F2F7-181D-46D7-8B03-B7E470FAD810}"/>
              </a:ext>
            </a:extLst>
          </p:cNvPr>
          <p:cNvSpPr>
            <a:spLocks noGrp="1"/>
          </p:cNvSpPr>
          <p:nvPr>
            <p:ph type="sldNum" sz="quarter" idx="12"/>
          </p:nvPr>
        </p:nvSpPr>
        <p:spPr/>
        <p:txBody>
          <a:bodyPr/>
          <a:lstStyle/>
          <a:p>
            <a:fld id="{3A73F193-1B78-498B-8CE8-96B032F5FE0E}" type="slidenum">
              <a:rPr lang="en-US" smtClean="0"/>
              <a:t>‹#›</a:t>
            </a:fld>
            <a:endParaRPr lang="en-US"/>
          </a:p>
        </p:txBody>
      </p:sp>
    </p:spTree>
    <p:extLst>
      <p:ext uri="{BB962C8B-B14F-4D97-AF65-F5344CB8AC3E}">
        <p14:creationId xmlns:p14="http://schemas.microsoft.com/office/powerpoint/2010/main" val="2956123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38F1B7-91E8-43EF-B67A-6F6F7303C32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AC5EF3-7445-415E-8BBD-BE9EC4A5C1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AAA26C-0446-40B8-B743-05939D395EE4}"/>
              </a:ext>
            </a:extLst>
          </p:cNvPr>
          <p:cNvSpPr>
            <a:spLocks noGrp="1"/>
          </p:cNvSpPr>
          <p:nvPr>
            <p:ph type="dt" sz="half" idx="10"/>
          </p:nvPr>
        </p:nvSpPr>
        <p:spPr/>
        <p:txBody>
          <a:bodyPr/>
          <a:lstStyle/>
          <a:p>
            <a:fld id="{09398D28-D779-4CBD-9123-C7B9A2339B24}" type="datetimeFigureOut">
              <a:rPr lang="en-US" smtClean="0"/>
              <a:t>3/12/2025</a:t>
            </a:fld>
            <a:endParaRPr lang="en-US"/>
          </a:p>
        </p:txBody>
      </p:sp>
      <p:sp>
        <p:nvSpPr>
          <p:cNvPr id="5" name="Footer Placeholder 4">
            <a:extLst>
              <a:ext uri="{FF2B5EF4-FFF2-40B4-BE49-F238E27FC236}">
                <a16:creationId xmlns:a16="http://schemas.microsoft.com/office/drawing/2014/main" id="{64FB7175-DC1D-4ED4-902F-BE7881DF8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B8A612-531C-48B8-8542-C537E91CA0FA}"/>
              </a:ext>
            </a:extLst>
          </p:cNvPr>
          <p:cNvSpPr>
            <a:spLocks noGrp="1"/>
          </p:cNvSpPr>
          <p:nvPr>
            <p:ph type="sldNum" sz="quarter" idx="12"/>
          </p:nvPr>
        </p:nvSpPr>
        <p:spPr/>
        <p:txBody>
          <a:bodyPr/>
          <a:lstStyle/>
          <a:p>
            <a:fld id="{3A73F193-1B78-498B-8CE8-96B032F5FE0E}" type="slidenum">
              <a:rPr lang="en-US" smtClean="0"/>
              <a:t>‹#›</a:t>
            </a:fld>
            <a:endParaRPr lang="en-US"/>
          </a:p>
        </p:txBody>
      </p:sp>
    </p:spTree>
    <p:extLst>
      <p:ext uri="{BB962C8B-B14F-4D97-AF65-F5344CB8AC3E}">
        <p14:creationId xmlns:p14="http://schemas.microsoft.com/office/powerpoint/2010/main" val="11446769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6F0ADF-C040-4195-B404-B2F72EF119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C75D00-139C-4CF8-B768-71FC6E94C8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557C52-485B-4D9D-90A3-B4812A9FCF49}"/>
              </a:ext>
            </a:extLst>
          </p:cNvPr>
          <p:cNvSpPr>
            <a:spLocks noGrp="1"/>
          </p:cNvSpPr>
          <p:nvPr>
            <p:ph type="dt" sz="half" idx="10"/>
          </p:nvPr>
        </p:nvSpPr>
        <p:spPr/>
        <p:txBody>
          <a:bodyPr/>
          <a:lstStyle/>
          <a:p>
            <a:fld id="{09398D28-D779-4CBD-9123-C7B9A2339B24}" type="datetimeFigureOut">
              <a:rPr lang="en-US" smtClean="0"/>
              <a:t>3/12/2025</a:t>
            </a:fld>
            <a:endParaRPr lang="en-US"/>
          </a:p>
        </p:txBody>
      </p:sp>
      <p:sp>
        <p:nvSpPr>
          <p:cNvPr id="5" name="Footer Placeholder 4">
            <a:extLst>
              <a:ext uri="{FF2B5EF4-FFF2-40B4-BE49-F238E27FC236}">
                <a16:creationId xmlns:a16="http://schemas.microsoft.com/office/drawing/2014/main" id="{CF4329F2-BC22-4E75-90B4-7E956A12B4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3D5C64-D2BD-4417-8C94-6190B24F5625}"/>
              </a:ext>
            </a:extLst>
          </p:cNvPr>
          <p:cNvSpPr>
            <a:spLocks noGrp="1"/>
          </p:cNvSpPr>
          <p:nvPr>
            <p:ph type="sldNum" sz="quarter" idx="12"/>
          </p:nvPr>
        </p:nvSpPr>
        <p:spPr/>
        <p:txBody>
          <a:bodyPr/>
          <a:lstStyle/>
          <a:p>
            <a:fld id="{3A73F193-1B78-498B-8CE8-96B032F5FE0E}" type="slidenum">
              <a:rPr lang="en-US" smtClean="0"/>
              <a:t>‹#›</a:t>
            </a:fld>
            <a:endParaRPr lang="en-US"/>
          </a:p>
        </p:txBody>
      </p:sp>
    </p:spTree>
    <p:extLst>
      <p:ext uri="{BB962C8B-B14F-4D97-AF65-F5344CB8AC3E}">
        <p14:creationId xmlns:p14="http://schemas.microsoft.com/office/powerpoint/2010/main" val="2082122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9EF6E-0C78-4F2F-BEA4-55A7A3FA453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9F742C7-95C3-46E9-AAAF-A5E06F05ED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F1B2F8-0421-4E40-8F93-4D6A6BF3CF6B}"/>
              </a:ext>
            </a:extLst>
          </p:cNvPr>
          <p:cNvSpPr>
            <a:spLocks noGrp="1"/>
          </p:cNvSpPr>
          <p:nvPr>
            <p:ph type="dt" sz="half" idx="10"/>
          </p:nvPr>
        </p:nvSpPr>
        <p:spPr/>
        <p:txBody>
          <a:bodyPr/>
          <a:lstStyle/>
          <a:p>
            <a:fld id="{09398D28-D779-4CBD-9123-C7B9A2339B24}" type="datetimeFigureOut">
              <a:rPr lang="en-US" smtClean="0"/>
              <a:t>3/12/2025</a:t>
            </a:fld>
            <a:endParaRPr lang="en-US"/>
          </a:p>
        </p:txBody>
      </p:sp>
      <p:sp>
        <p:nvSpPr>
          <p:cNvPr id="5" name="Footer Placeholder 4">
            <a:extLst>
              <a:ext uri="{FF2B5EF4-FFF2-40B4-BE49-F238E27FC236}">
                <a16:creationId xmlns:a16="http://schemas.microsoft.com/office/drawing/2014/main" id="{6336811F-8D8D-44EE-B7D9-7A4045E920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E72182-C99C-4E82-BF45-8EC8934358B1}"/>
              </a:ext>
            </a:extLst>
          </p:cNvPr>
          <p:cNvSpPr>
            <a:spLocks noGrp="1"/>
          </p:cNvSpPr>
          <p:nvPr>
            <p:ph type="sldNum" sz="quarter" idx="12"/>
          </p:nvPr>
        </p:nvSpPr>
        <p:spPr/>
        <p:txBody>
          <a:bodyPr/>
          <a:lstStyle/>
          <a:p>
            <a:fld id="{3A73F193-1B78-498B-8CE8-96B032F5FE0E}" type="slidenum">
              <a:rPr lang="en-US" smtClean="0"/>
              <a:t>‹#›</a:t>
            </a:fld>
            <a:endParaRPr lang="en-US"/>
          </a:p>
        </p:txBody>
      </p:sp>
    </p:spTree>
    <p:extLst>
      <p:ext uri="{BB962C8B-B14F-4D97-AF65-F5344CB8AC3E}">
        <p14:creationId xmlns:p14="http://schemas.microsoft.com/office/powerpoint/2010/main" val="2967448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CB198-53CB-408F-ACB1-3E4B32A841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22FC0B-81C4-4A1F-8FA3-5D27E60CA2C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67808AD-6DF7-4E12-891B-83EB485AB5A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22DF2A8-A016-4C50-80E6-683863E04F70}"/>
              </a:ext>
            </a:extLst>
          </p:cNvPr>
          <p:cNvSpPr>
            <a:spLocks noGrp="1"/>
          </p:cNvSpPr>
          <p:nvPr>
            <p:ph type="dt" sz="half" idx="10"/>
          </p:nvPr>
        </p:nvSpPr>
        <p:spPr/>
        <p:txBody>
          <a:bodyPr/>
          <a:lstStyle/>
          <a:p>
            <a:fld id="{09398D28-D779-4CBD-9123-C7B9A2339B24}" type="datetimeFigureOut">
              <a:rPr lang="en-US" smtClean="0"/>
              <a:t>3/12/2025</a:t>
            </a:fld>
            <a:endParaRPr lang="en-US"/>
          </a:p>
        </p:txBody>
      </p:sp>
      <p:sp>
        <p:nvSpPr>
          <p:cNvPr id="6" name="Footer Placeholder 5">
            <a:extLst>
              <a:ext uri="{FF2B5EF4-FFF2-40B4-BE49-F238E27FC236}">
                <a16:creationId xmlns:a16="http://schemas.microsoft.com/office/drawing/2014/main" id="{85AE52A6-1A3A-46E7-A85F-B101513B25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52A78F-92BE-47AA-AD2B-71F670586B66}"/>
              </a:ext>
            </a:extLst>
          </p:cNvPr>
          <p:cNvSpPr>
            <a:spLocks noGrp="1"/>
          </p:cNvSpPr>
          <p:nvPr>
            <p:ph type="sldNum" sz="quarter" idx="12"/>
          </p:nvPr>
        </p:nvSpPr>
        <p:spPr/>
        <p:txBody>
          <a:bodyPr/>
          <a:lstStyle/>
          <a:p>
            <a:fld id="{3A73F193-1B78-498B-8CE8-96B032F5FE0E}" type="slidenum">
              <a:rPr lang="en-US" smtClean="0"/>
              <a:t>‹#›</a:t>
            </a:fld>
            <a:endParaRPr lang="en-US"/>
          </a:p>
        </p:txBody>
      </p:sp>
    </p:spTree>
    <p:extLst>
      <p:ext uri="{BB962C8B-B14F-4D97-AF65-F5344CB8AC3E}">
        <p14:creationId xmlns:p14="http://schemas.microsoft.com/office/powerpoint/2010/main" val="5283446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C6F09-E2B1-43A0-8B37-15D47054C5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979573F-29C6-4DE1-BA23-C320865044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01CBD2C-F6D7-411A-8753-9B617FD2303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FC87B2D-91E7-4B0A-A542-00FBBA1842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B278B83-CAD0-417D-8AA8-99D1C7BE4E3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F0FD82-AE61-4395-AFF4-3F6217250689}"/>
              </a:ext>
            </a:extLst>
          </p:cNvPr>
          <p:cNvSpPr>
            <a:spLocks noGrp="1"/>
          </p:cNvSpPr>
          <p:nvPr>
            <p:ph type="dt" sz="half" idx="10"/>
          </p:nvPr>
        </p:nvSpPr>
        <p:spPr/>
        <p:txBody>
          <a:bodyPr/>
          <a:lstStyle/>
          <a:p>
            <a:fld id="{09398D28-D779-4CBD-9123-C7B9A2339B24}" type="datetimeFigureOut">
              <a:rPr lang="en-US" smtClean="0"/>
              <a:t>3/12/2025</a:t>
            </a:fld>
            <a:endParaRPr lang="en-US"/>
          </a:p>
        </p:txBody>
      </p:sp>
      <p:sp>
        <p:nvSpPr>
          <p:cNvPr id="8" name="Footer Placeholder 7">
            <a:extLst>
              <a:ext uri="{FF2B5EF4-FFF2-40B4-BE49-F238E27FC236}">
                <a16:creationId xmlns:a16="http://schemas.microsoft.com/office/drawing/2014/main" id="{A164231D-B511-4A1A-B0F1-4A36134104C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CF025E-0D19-4235-97F5-EF11C2E3F0E0}"/>
              </a:ext>
            </a:extLst>
          </p:cNvPr>
          <p:cNvSpPr>
            <a:spLocks noGrp="1"/>
          </p:cNvSpPr>
          <p:nvPr>
            <p:ph type="sldNum" sz="quarter" idx="12"/>
          </p:nvPr>
        </p:nvSpPr>
        <p:spPr/>
        <p:txBody>
          <a:bodyPr/>
          <a:lstStyle/>
          <a:p>
            <a:fld id="{3A73F193-1B78-498B-8CE8-96B032F5FE0E}" type="slidenum">
              <a:rPr lang="en-US" smtClean="0"/>
              <a:t>‹#›</a:t>
            </a:fld>
            <a:endParaRPr lang="en-US"/>
          </a:p>
        </p:txBody>
      </p:sp>
    </p:spTree>
    <p:extLst>
      <p:ext uri="{BB962C8B-B14F-4D97-AF65-F5344CB8AC3E}">
        <p14:creationId xmlns:p14="http://schemas.microsoft.com/office/powerpoint/2010/main" val="3473438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1CD0E-7396-40D4-81ED-0BE05B0C84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C8830C-1F0B-419A-AC12-F0BEEE8D0664}"/>
              </a:ext>
            </a:extLst>
          </p:cNvPr>
          <p:cNvSpPr>
            <a:spLocks noGrp="1"/>
          </p:cNvSpPr>
          <p:nvPr>
            <p:ph type="dt" sz="half" idx="10"/>
          </p:nvPr>
        </p:nvSpPr>
        <p:spPr/>
        <p:txBody>
          <a:bodyPr/>
          <a:lstStyle/>
          <a:p>
            <a:fld id="{09398D28-D779-4CBD-9123-C7B9A2339B24}" type="datetimeFigureOut">
              <a:rPr lang="en-US" smtClean="0"/>
              <a:t>3/12/2025</a:t>
            </a:fld>
            <a:endParaRPr lang="en-US"/>
          </a:p>
        </p:txBody>
      </p:sp>
      <p:sp>
        <p:nvSpPr>
          <p:cNvPr id="4" name="Footer Placeholder 3">
            <a:extLst>
              <a:ext uri="{FF2B5EF4-FFF2-40B4-BE49-F238E27FC236}">
                <a16:creationId xmlns:a16="http://schemas.microsoft.com/office/drawing/2014/main" id="{C7B57CB3-97D0-41AB-9982-C73939030E4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6B99B6-B781-443F-8C28-D3921AFD76E5}"/>
              </a:ext>
            </a:extLst>
          </p:cNvPr>
          <p:cNvSpPr>
            <a:spLocks noGrp="1"/>
          </p:cNvSpPr>
          <p:nvPr>
            <p:ph type="sldNum" sz="quarter" idx="12"/>
          </p:nvPr>
        </p:nvSpPr>
        <p:spPr/>
        <p:txBody>
          <a:bodyPr/>
          <a:lstStyle/>
          <a:p>
            <a:fld id="{3A73F193-1B78-498B-8CE8-96B032F5FE0E}" type="slidenum">
              <a:rPr lang="en-US" smtClean="0"/>
              <a:t>‹#›</a:t>
            </a:fld>
            <a:endParaRPr lang="en-US"/>
          </a:p>
        </p:txBody>
      </p:sp>
    </p:spTree>
    <p:extLst>
      <p:ext uri="{BB962C8B-B14F-4D97-AF65-F5344CB8AC3E}">
        <p14:creationId xmlns:p14="http://schemas.microsoft.com/office/powerpoint/2010/main" val="848626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5EC0BE-24D1-457C-8C68-EBE359274035}"/>
              </a:ext>
            </a:extLst>
          </p:cNvPr>
          <p:cNvSpPr>
            <a:spLocks noGrp="1"/>
          </p:cNvSpPr>
          <p:nvPr>
            <p:ph type="dt" sz="half" idx="10"/>
          </p:nvPr>
        </p:nvSpPr>
        <p:spPr/>
        <p:txBody>
          <a:bodyPr/>
          <a:lstStyle/>
          <a:p>
            <a:fld id="{09398D28-D779-4CBD-9123-C7B9A2339B24}" type="datetimeFigureOut">
              <a:rPr lang="en-US" smtClean="0"/>
              <a:t>3/12/2025</a:t>
            </a:fld>
            <a:endParaRPr lang="en-US"/>
          </a:p>
        </p:txBody>
      </p:sp>
      <p:sp>
        <p:nvSpPr>
          <p:cNvPr id="3" name="Footer Placeholder 2">
            <a:extLst>
              <a:ext uri="{FF2B5EF4-FFF2-40B4-BE49-F238E27FC236}">
                <a16:creationId xmlns:a16="http://schemas.microsoft.com/office/drawing/2014/main" id="{746D2318-C049-4A64-B84F-C33B012F67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11A9F4B-0C16-4079-8161-BDED04F2FF01}"/>
              </a:ext>
            </a:extLst>
          </p:cNvPr>
          <p:cNvSpPr>
            <a:spLocks noGrp="1"/>
          </p:cNvSpPr>
          <p:nvPr>
            <p:ph type="sldNum" sz="quarter" idx="12"/>
          </p:nvPr>
        </p:nvSpPr>
        <p:spPr/>
        <p:txBody>
          <a:bodyPr/>
          <a:lstStyle/>
          <a:p>
            <a:fld id="{3A73F193-1B78-498B-8CE8-96B032F5FE0E}" type="slidenum">
              <a:rPr lang="en-US" smtClean="0"/>
              <a:t>‹#›</a:t>
            </a:fld>
            <a:endParaRPr lang="en-US"/>
          </a:p>
        </p:txBody>
      </p:sp>
    </p:spTree>
    <p:extLst>
      <p:ext uri="{BB962C8B-B14F-4D97-AF65-F5344CB8AC3E}">
        <p14:creationId xmlns:p14="http://schemas.microsoft.com/office/powerpoint/2010/main" val="2991344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E9A4F-F256-42FA-9B60-F8C8996845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7C74C2-76F5-49A3-A6F6-6707FF3D28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5C0C0E-FE10-44E0-9ECE-C0356F3DD4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C09B27-18F3-4F85-9522-73B01022175F}"/>
              </a:ext>
            </a:extLst>
          </p:cNvPr>
          <p:cNvSpPr>
            <a:spLocks noGrp="1"/>
          </p:cNvSpPr>
          <p:nvPr>
            <p:ph type="dt" sz="half" idx="10"/>
          </p:nvPr>
        </p:nvSpPr>
        <p:spPr/>
        <p:txBody>
          <a:bodyPr/>
          <a:lstStyle/>
          <a:p>
            <a:fld id="{09398D28-D779-4CBD-9123-C7B9A2339B24}" type="datetimeFigureOut">
              <a:rPr lang="en-US" smtClean="0"/>
              <a:t>3/12/2025</a:t>
            </a:fld>
            <a:endParaRPr lang="en-US"/>
          </a:p>
        </p:txBody>
      </p:sp>
      <p:sp>
        <p:nvSpPr>
          <p:cNvPr id="6" name="Footer Placeholder 5">
            <a:extLst>
              <a:ext uri="{FF2B5EF4-FFF2-40B4-BE49-F238E27FC236}">
                <a16:creationId xmlns:a16="http://schemas.microsoft.com/office/drawing/2014/main" id="{E489283C-C46C-4556-AF20-7E6933CB6E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8B7E07-C6C1-4D73-82D3-EA8DBDA68751}"/>
              </a:ext>
            </a:extLst>
          </p:cNvPr>
          <p:cNvSpPr>
            <a:spLocks noGrp="1"/>
          </p:cNvSpPr>
          <p:nvPr>
            <p:ph type="sldNum" sz="quarter" idx="12"/>
          </p:nvPr>
        </p:nvSpPr>
        <p:spPr/>
        <p:txBody>
          <a:bodyPr/>
          <a:lstStyle/>
          <a:p>
            <a:fld id="{3A73F193-1B78-498B-8CE8-96B032F5FE0E}" type="slidenum">
              <a:rPr lang="en-US" smtClean="0"/>
              <a:t>‹#›</a:t>
            </a:fld>
            <a:endParaRPr lang="en-US"/>
          </a:p>
        </p:txBody>
      </p:sp>
    </p:spTree>
    <p:extLst>
      <p:ext uri="{BB962C8B-B14F-4D97-AF65-F5344CB8AC3E}">
        <p14:creationId xmlns:p14="http://schemas.microsoft.com/office/powerpoint/2010/main" val="40086183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5F8D7-D727-4B8A-BE34-F63D677255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FA386B-1F50-41BF-B083-8E7BF2D47C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2BF8AD5-C44B-43A6-84BA-3DF706812A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0340DF-0A88-4B31-8E9D-FAC3E9495C29}"/>
              </a:ext>
            </a:extLst>
          </p:cNvPr>
          <p:cNvSpPr>
            <a:spLocks noGrp="1"/>
          </p:cNvSpPr>
          <p:nvPr>
            <p:ph type="dt" sz="half" idx="10"/>
          </p:nvPr>
        </p:nvSpPr>
        <p:spPr/>
        <p:txBody>
          <a:bodyPr/>
          <a:lstStyle/>
          <a:p>
            <a:fld id="{09398D28-D779-4CBD-9123-C7B9A2339B24}" type="datetimeFigureOut">
              <a:rPr lang="en-US" smtClean="0"/>
              <a:t>3/12/2025</a:t>
            </a:fld>
            <a:endParaRPr lang="en-US"/>
          </a:p>
        </p:txBody>
      </p:sp>
      <p:sp>
        <p:nvSpPr>
          <p:cNvPr id="6" name="Footer Placeholder 5">
            <a:extLst>
              <a:ext uri="{FF2B5EF4-FFF2-40B4-BE49-F238E27FC236}">
                <a16:creationId xmlns:a16="http://schemas.microsoft.com/office/drawing/2014/main" id="{8D159EB1-6942-449D-8BAA-089A5DFC18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935D65-C2E2-4DA7-B4D4-CC7038F020A4}"/>
              </a:ext>
            </a:extLst>
          </p:cNvPr>
          <p:cNvSpPr>
            <a:spLocks noGrp="1"/>
          </p:cNvSpPr>
          <p:nvPr>
            <p:ph type="sldNum" sz="quarter" idx="12"/>
          </p:nvPr>
        </p:nvSpPr>
        <p:spPr/>
        <p:txBody>
          <a:bodyPr/>
          <a:lstStyle/>
          <a:p>
            <a:fld id="{3A73F193-1B78-498B-8CE8-96B032F5FE0E}" type="slidenum">
              <a:rPr lang="en-US" smtClean="0"/>
              <a:t>‹#›</a:t>
            </a:fld>
            <a:endParaRPr lang="en-US"/>
          </a:p>
        </p:txBody>
      </p:sp>
    </p:spTree>
    <p:extLst>
      <p:ext uri="{BB962C8B-B14F-4D97-AF65-F5344CB8AC3E}">
        <p14:creationId xmlns:p14="http://schemas.microsoft.com/office/powerpoint/2010/main" val="2867000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506120-5471-497E-A1C6-D50E394152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6912DF9-B2A7-4870-BDD2-FA7762C407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8FCBAB-A7B8-4184-9763-36B3A077BA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398D28-D779-4CBD-9123-C7B9A2339B24}" type="datetimeFigureOut">
              <a:rPr lang="en-US" smtClean="0"/>
              <a:t>3/12/2025</a:t>
            </a:fld>
            <a:endParaRPr lang="en-US"/>
          </a:p>
        </p:txBody>
      </p:sp>
      <p:sp>
        <p:nvSpPr>
          <p:cNvPr id="5" name="Footer Placeholder 4">
            <a:extLst>
              <a:ext uri="{FF2B5EF4-FFF2-40B4-BE49-F238E27FC236}">
                <a16:creationId xmlns:a16="http://schemas.microsoft.com/office/drawing/2014/main" id="{75E71ACD-B0E9-4D1D-A42C-3AC2823C4B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4EF2725-ABF6-4365-B9F2-CF0FE46CA7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73F193-1B78-498B-8CE8-96B032F5FE0E}" type="slidenum">
              <a:rPr lang="en-US" smtClean="0"/>
              <a:t>‹#›</a:t>
            </a:fld>
            <a:endParaRPr lang="en-US"/>
          </a:p>
        </p:txBody>
      </p:sp>
    </p:spTree>
    <p:extLst>
      <p:ext uri="{BB962C8B-B14F-4D97-AF65-F5344CB8AC3E}">
        <p14:creationId xmlns:p14="http://schemas.microsoft.com/office/powerpoint/2010/main" val="17213134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xhere.com/en/photo/913438" TargetMode="External"/><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www.peakpx.com/467935/gray-and-black-hanging-clothes-lot/3840x2160-wallpaper" TargetMode="External"/><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hyperlink" Target="https://shopping-trend-analysis-eeqylzejkuivdivhruvusb.streamlit.app/"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B5B14B4-DCE4-4CE3-8320-AA0B25CDAD91}"/>
              </a:ext>
            </a:extLst>
          </p:cNvPr>
          <p:cNvSpPr/>
          <p:nvPr/>
        </p:nvSpPr>
        <p:spPr>
          <a:xfrm>
            <a:off x="0" y="0"/>
            <a:ext cx="3080825"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F0F4615-0895-473A-9B0E-0176244EBE5B}"/>
              </a:ext>
            </a:extLst>
          </p:cNvPr>
          <p:cNvSpPr/>
          <p:nvPr/>
        </p:nvSpPr>
        <p:spPr>
          <a:xfrm>
            <a:off x="2574388" y="522850"/>
            <a:ext cx="3685736" cy="5812300"/>
          </a:xfrm>
          <a:prstGeom prst="rect">
            <a:avLst/>
          </a:prstGeom>
          <a:blipFill>
            <a:blip r:embed="rId2">
              <a:extLst>
                <a:ext uri="{837473B0-CC2E-450A-ABE3-18F120FF3D39}">
                  <a1611:picAttrSrcUrl xmlns:a1611="http://schemas.microsoft.com/office/drawing/2016/11/main" r:id="rId3"/>
                </a:ext>
              </a:extLst>
            </a:blip>
            <a:srcRect/>
            <a:stretch>
              <a:fillRect t="1252" b="-169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AFCFC469-ED31-4877-8F32-9D61E6863FD1}"/>
              </a:ext>
            </a:extLst>
          </p:cNvPr>
          <p:cNvCxnSpPr>
            <a:cxnSpLocks/>
          </p:cNvCxnSpPr>
          <p:nvPr/>
        </p:nvCxnSpPr>
        <p:spPr>
          <a:xfrm>
            <a:off x="2236763" y="648286"/>
            <a:ext cx="0" cy="55614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Freeform: Shape 17">
            <a:extLst>
              <a:ext uri="{FF2B5EF4-FFF2-40B4-BE49-F238E27FC236}">
                <a16:creationId xmlns:a16="http://schemas.microsoft.com/office/drawing/2014/main" id="{60521ACA-E732-40F4-998C-6C0B19CAE077}"/>
              </a:ext>
            </a:extLst>
          </p:cNvPr>
          <p:cNvSpPr/>
          <p:nvPr/>
        </p:nvSpPr>
        <p:spPr>
          <a:xfrm>
            <a:off x="10452294" y="0"/>
            <a:ext cx="1739706" cy="1865142"/>
          </a:xfrm>
          <a:custGeom>
            <a:avLst/>
            <a:gdLst>
              <a:gd name="connsiteX0" fmla="*/ 190413 w 1739706"/>
              <a:gd name="connsiteY0" fmla="*/ 0 h 1865142"/>
              <a:gd name="connsiteX1" fmla="*/ 1739706 w 1739706"/>
              <a:gd name="connsiteY1" fmla="*/ 0 h 1865142"/>
              <a:gd name="connsiteX2" fmla="*/ 1739706 w 1739706"/>
              <a:gd name="connsiteY2" fmla="*/ 1742814 h 1865142"/>
              <a:gd name="connsiteX3" fmla="*/ 1690511 w 1739706"/>
              <a:gd name="connsiteY3" fmla="*/ 1769516 h 1865142"/>
              <a:gd name="connsiteX4" fmla="*/ 1216856 w 1739706"/>
              <a:gd name="connsiteY4" fmla="*/ 1865142 h 1865142"/>
              <a:gd name="connsiteX5" fmla="*/ 0 w 1739706"/>
              <a:gd name="connsiteY5" fmla="*/ 648286 h 1865142"/>
              <a:gd name="connsiteX6" fmla="*/ 95627 w 1739706"/>
              <a:gd name="connsiteY6" fmla="*/ 174631 h 1865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9706" h="1865142">
                <a:moveTo>
                  <a:pt x="190413" y="0"/>
                </a:moveTo>
                <a:lnTo>
                  <a:pt x="1739706" y="0"/>
                </a:lnTo>
                <a:lnTo>
                  <a:pt x="1739706" y="1742814"/>
                </a:lnTo>
                <a:lnTo>
                  <a:pt x="1690511" y="1769516"/>
                </a:lnTo>
                <a:cubicBezTo>
                  <a:pt x="1544929" y="1831092"/>
                  <a:pt x="1384869" y="1865142"/>
                  <a:pt x="1216856" y="1865142"/>
                </a:cubicBezTo>
                <a:cubicBezTo>
                  <a:pt x="544805" y="1865142"/>
                  <a:pt x="0" y="1320337"/>
                  <a:pt x="0" y="648286"/>
                </a:cubicBezTo>
                <a:cubicBezTo>
                  <a:pt x="0" y="480273"/>
                  <a:pt x="34050" y="320214"/>
                  <a:pt x="95627" y="174631"/>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02E14E39-BFE1-468E-867D-0EE2E481B795}"/>
              </a:ext>
            </a:extLst>
          </p:cNvPr>
          <p:cNvSpPr/>
          <p:nvPr/>
        </p:nvSpPr>
        <p:spPr>
          <a:xfrm>
            <a:off x="5254284" y="5401191"/>
            <a:ext cx="2067950" cy="1475564"/>
          </a:xfrm>
          <a:custGeom>
            <a:avLst/>
            <a:gdLst>
              <a:gd name="connsiteX0" fmla="*/ 1033975 w 2067950"/>
              <a:gd name="connsiteY0" fmla="*/ 0 h 1475564"/>
              <a:gd name="connsiteX1" fmla="*/ 2067950 w 2067950"/>
              <a:gd name="connsiteY1" fmla="*/ 952714 h 1475564"/>
              <a:gd name="connsiteX2" fmla="*/ 1986696 w 2067950"/>
              <a:gd name="connsiteY2" fmla="*/ 1323553 h 1475564"/>
              <a:gd name="connsiteX3" fmla="*/ 1897149 w 2067950"/>
              <a:gd name="connsiteY3" fmla="*/ 1475564 h 1475564"/>
              <a:gd name="connsiteX4" fmla="*/ 170802 w 2067950"/>
              <a:gd name="connsiteY4" fmla="*/ 1475564 h 1475564"/>
              <a:gd name="connsiteX5" fmla="*/ 81255 w 2067950"/>
              <a:gd name="connsiteY5" fmla="*/ 1323553 h 1475564"/>
              <a:gd name="connsiteX6" fmla="*/ 0 w 2067950"/>
              <a:gd name="connsiteY6" fmla="*/ 952714 h 1475564"/>
              <a:gd name="connsiteX7" fmla="*/ 1033975 w 2067950"/>
              <a:gd name="connsiteY7" fmla="*/ 0 h 1475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7950" h="1475564">
                <a:moveTo>
                  <a:pt x="1033975" y="0"/>
                </a:moveTo>
                <a:cubicBezTo>
                  <a:pt x="1605025" y="0"/>
                  <a:pt x="2067950" y="426545"/>
                  <a:pt x="2067950" y="952714"/>
                </a:cubicBezTo>
                <a:cubicBezTo>
                  <a:pt x="2067950" y="1084257"/>
                  <a:pt x="2039017" y="1209572"/>
                  <a:pt x="1986696" y="1323553"/>
                </a:cubicBezTo>
                <a:lnTo>
                  <a:pt x="1897149" y="1475564"/>
                </a:lnTo>
                <a:lnTo>
                  <a:pt x="170802" y="1475564"/>
                </a:lnTo>
                <a:lnTo>
                  <a:pt x="81255" y="1323553"/>
                </a:lnTo>
                <a:cubicBezTo>
                  <a:pt x="28933" y="1209572"/>
                  <a:pt x="0" y="1084257"/>
                  <a:pt x="0" y="952714"/>
                </a:cubicBezTo>
                <a:cubicBezTo>
                  <a:pt x="0" y="426545"/>
                  <a:pt x="462926" y="0"/>
                  <a:pt x="1033975" y="0"/>
                </a:cubicBez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TextBox 18">
            <a:extLst>
              <a:ext uri="{FF2B5EF4-FFF2-40B4-BE49-F238E27FC236}">
                <a16:creationId xmlns:a16="http://schemas.microsoft.com/office/drawing/2014/main" id="{51871E04-3D4B-4490-8604-797CBDFC1113}"/>
              </a:ext>
            </a:extLst>
          </p:cNvPr>
          <p:cNvSpPr txBox="1"/>
          <p:nvPr/>
        </p:nvSpPr>
        <p:spPr>
          <a:xfrm>
            <a:off x="112542" y="522849"/>
            <a:ext cx="1645920" cy="1200329"/>
          </a:xfrm>
          <a:prstGeom prst="rect">
            <a:avLst/>
          </a:prstGeom>
          <a:noFill/>
        </p:spPr>
        <p:txBody>
          <a:bodyPr wrap="square" rtlCol="0">
            <a:spAutoFit/>
          </a:bodyPr>
          <a:lstStyle/>
          <a:p>
            <a:r>
              <a:rPr lang="en-US" sz="3600" b="0" i="0" u="none" strike="noStrike" dirty="0">
                <a:solidFill>
                  <a:schemeClr val="bg1"/>
                </a:solidFill>
                <a:effectLst/>
                <a:latin typeface="Century Gothic" panose="020B0502020202020204" pitchFamily="34" charset="0"/>
              </a:rPr>
              <a:t>Trend Style</a:t>
            </a:r>
            <a:endParaRPr lang="en-US" sz="3600" dirty="0">
              <a:solidFill>
                <a:schemeClr val="bg1"/>
              </a:solidFill>
              <a:latin typeface="Century Gothic" panose="020B0502020202020204" pitchFamily="34" charset="0"/>
            </a:endParaRPr>
          </a:p>
        </p:txBody>
      </p:sp>
      <p:sp>
        <p:nvSpPr>
          <p:cNvPr id="20" name="TextBox 19">
            <a:extLst>
              <a:ext uri="{FF2B5EF4-FFF2-40B4-BE49-F238E27FC236}">
                <a16:creationId xmlns:a16="http://schemas.microsoft.com/office/drawing/2014/main" id="{BC5E8EBD-0487-42D4-BE4C-325C2A2F8021}"/>
              </a:ext>
            </a:extLst>
          </p:cNvPr>
          <p:cNvSpPr txBox="1"/>
          <p:nvPr/>
        </p:nvSpPr>
        <p:spPr>
          <a:xfrm>
            <a:off x="6597748" y="1324738"/>
            <a:ext cx="4979963" cy="2400657"/>
          </a:xfrm>
          <a:prstGeom prst="rect">
            <a:avLst/>
          </a:prstGeom>
          <a:noFill/>
        </p:spPr>
        <p:txBody>
          <a:bodyPr wrap="square" rtlCol="0">
            <a:spAutoFit/>
          </a:bodyPr>
          <a:lstStyle/>
          <a:p>
            <a:r>
              <a:rPr lang="en-US" sz="4400" dirty="0">
                <a:latin typeface="Century Gothic" panose="020B0502020202020204" pitchFamily="34" charset="0"/>
              </a:rPr>
              <a:t>SHOPPING </a:t>
            </a:r>
          </a:p>
          <a:p>
            <a:r>
              <a:rPr lang="en-US" sz="4400" dirty="0">
                <a:latin typeface="Century Gothic" panose="020B0502020202020204" pitchFamily="34" charset="0"/>
              </a:rPr>
              <a:t>TREND ANALYSIS PROJECT</a:t>
            </a:r>
          </a:p>
          <a:p>
            <a:endParaRPr lang="en-US" dirty="0"/>
          </a:p>
        </p:txBody>
      </p:sp>
      <p:sp>
        <p:nvSpPr>
          <p:cNvPr id="21" name="TextBox 20">
            <a:extLst>
              <a:ext uri="{FF2B5EF4-FFF2-40B4-BE49-F238E27FC236}">
                <a16:creationId xmlns:a16="http://schemas.microsoft.com/office/drawing/2014/main" id="{C4501969-BAC3-40F0-B056-DBD6A9A7F362}"/>
              </a:ext>
            </a:extLst>
          </p:cNvPr>
          <p:cNvSpPr txBox="1"/>
          <p:nvPr/>
        </p:nvSpPr>
        <p:spPr>
          <a:xfrm>
            <a:off x="6645506" y="3707809"/>
            <a:ext cx="6619461" cy="523220"/>
          </a:xfrm>
          <a:prstGeom prst="rect">
            <a:avLst/>
          </a:prstGeom>
          <a:noFill/>
        </p:spPr>
        <p:txBody>
          <a:bodyPr wrap="square" rtlCol="0">
            <a:spAutoFit/>
          </a:bodyPr>
          <a:lstStyle/>
          <a:p>
            <a:r>
              <a:rPr lang="en-US" sz="2800" dirty="0">
                <a:latin typeface="Century Gothic" panose="020B0502020202020204" pitchFamily="34" charset="0"/>
              </a:rPr>
              <a:t>FROM DATA TO DECISIONS</a:t>
            </a:r>
          </a:p>
        </p:txBody>
      </p:sp>
      <p:sp>
        <p:nvSpPr>
          <p:cNvPr id="22" name="TextBox 21">
            <a:extLst>
              <a:ext uri="{FF2B5EF4-FFF2-40B4-BE49-F238E27FC236}">
                <a16:creationId xmlns:a16="http://schemas.microsoft.com/office/drawing/2014/main" id="{C1116E35-7E85-4FCE-8EBD-27603D30BD92}"/>
              </a:ext>
            </a:extLst>
          </p:cNvPr>
          <p:cNvSpPr txBox="1"/>
          <p:nvPr/>
        </p:nvSpPr>
        <p:spPr>
          <a:xfrm>
            <a:off x="6597748" y="4462167"/>
            <a:ext cx="5743646" cy="707886"/>
          </a:xfrm>
          <a:prstGeom prst="rect">
            <a:avLst/>
          </a:prstGeom>
          <a:noFill/>
        </p:spPr>
        <p:txBody>
          <a:bodyPr wrap="square" rtlCol="0">
            <a:spAutoFit/>
          </a:bodyPr>
          <a:lstStyle/>
          <a:p>
            <a:r>
              <a:rPr lang="en-US" sz="2000" dirty="0">
                <a:latin typeface="Century Gothic" panose="020B0502020202020204" pitchFamily="34" charset="0"/>
              </a:rPr>
              <a:t>PRESENTED BY:</a:t>
            </a:r>
          </a:p>
          <a:p>
            <a:r>
              <a:rPr lang="en-US" sz="2000" dirty="0">
                <a:latin typeface="Century Gothic" panose="020B0502020202020204" pitchFamily="34" charset="0"/>
              </a:rPr>
              <a:t>Ivy Wangechi Kariuki</a:t>
            </a:r>
          </a:p>
        </p:txBody>
      </p:sp>
    </p:spTree>
    <p:extLst>
      <p:ext uri="{BB962C8B-B14F-4D97-AF65-F5344CB8AC3E}">
        <p14:creationId xmlns:p14="http://schemas.microsoft.com/office/powerpoint/2010/main" val="2935962342"/>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D4A521-5DEA-4286-A43F-2745686D133B}"/>
              </a:ext>
            </a:extLst>
          </p:cNvPr>
          <p:cNvSpPr txBox="1"/>
          <p:nvPr/>
        </p:nvSpPr>
        <p:spPr>
          <a:xfrm>
            <a:off x="-1" y="118306"/>
            <a:ext cx="5359791" cy="461665"/>
          </a:xfrm>
          <a:prstGeom prst="rect">
            <a:avLst/>
          </a:prstGeom>
          <a:noFill/>
        </p:spPr>
        <p:txBody>
          <a:bodyPr wrap="square" rtlCol="0">
            <a:spAutoFit/>
          </a:bodyPr>
          <a:lstStyle/>
          <a:p>
            <a:pPr algn="l"/>
            <a:r>
              <a:rPr lang="en-US" sz="2400" b="1" i="0" dirty="0">
                <a:effectLst/>
                <a:latin typeface="Century Gothic" panose="020B0502020202020204" pitchFamily="34" charset="0"/>
              </a:rPr>
              <a:t>Purchasing Behavior &amp; Trends</a:t>
            </a:r>
          </a:p>
        </p:txBody>
      </p:sp>
      <p:sp>
        <p:nvSpPr>
          <p:cNvPr id="3" name="Rectangle 2">
            <a:extLst>
              <a:ext uri="{FF2B5EF4-FFF2-40B4-BE49-F238E27FC236}">
                <a16:creationId xmlns:a16="http://schemas.microsoft.com/office/drawing/2014/main" id="{206E4FD0-FCDA-418D-B654-A945B4E80226}"/>
              </a:ext>
            </a:extLst>
          </p:cNvPr>
          <p:cNvSpPr/>
          <p:nvPr/>
        </p:nvSpPr>
        <p:spPr>
          <a:xfrm>
            <a:off x="111931" y="781878"/>
            <a:ext cx="6076834" cy="2941982"/>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0AC4428D-7F84-4460-B66B-C0499991776E}"/>
              </a:ext>
            </a:extLst>
          </p:cNvPr>
          <p:cNvSpPr/>
          <p:nvPr/>
        </p:nvSpPr>
        <p:spPr>
          <a:xfrm>
            <a:off x="6328626" y="781878"/>
            <a:ext cx="5751443" cy="2941982"/>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6E21F68-D17E-4A35-B03E-35873962F544}"/>
              </a:ext>
            </a:extLst>
          </p:cNvPr>
          <p:cNvSpPr txBox="1"/>
          <p:nvPr/>
        </p:nvSpPr>
        <p:spPr>
          <a:xfrm>
            <a:off x="371061" y="4028661"/>
            <a:ext cx="5817704" cy="2308324"/>
          </a:xfrm>
          <a:prstGeom prst="rect">
            <a:avLst/>
          </a:prstGeom>
          <a:noFill/>
        </p:spPr>
        <p:txBody>
          <a:bodyPr wrap="square" rtlCol="0">
            <a:spAutoFit/>
          </a:bodyPr>
          <a:lstStyle/>
          <a:p>
            <a:pPr algn="l">
              <a:buFont typeface="Arial" panose="020B0604020202020204" pitchFamily="34" charset="0"/>
              <a:buChar char="•"/>
            </a:pPr>
            <a:r>
              <a:rPr lang="en-US" b="0" i="0" dirty="0">
                <a:effectLst/>
                <a:latin typeface="Oswald" panose="00000500000000000000" pitchFamily="2" charset="0"/>
              </a:rPr>
              <a:t>Clothing is the most frequently purchased category, with over 200 purchases, followed closely by accessories, which exceed 150. In contrast, footwear and outerwear are the least popular, with fewer than 100 purchases. Outerwear, in particular, has the lowest purchase volume, nearing just 50. To boost sales in the less popular categories, TrendStyle could consider targeted promotions, bundling offers, or seasonal discounts on footwear and outerwear to encourage more customer engagement.</a:t>
            </a:r>
          </a:p>
        </p:txBody>
      </p:sp>
      <p:sp>
        <p:nvSpPr>
          <p:cNvPr id="6" name="TextBox 5">
            <a:extLst>
              <a:ext uri="{FF2B5EF4-FFF2-40B4-BE49-F238E27FC236}">
                <a16:creationId xmlns:a16="http://schemas.microsoft.com/office/drawing/2014/main" id="{3A5BE303-268D-4F7E-9FAC-7E0F1C6F1074}"/>
              </a:ext>
            </a:extLst>
          </p:cNvPr>
          <p:cNvSpPr txBox="1"/>
          <p:nvPr/>
        </p:nvSpPr>
        <p:spPr>
          <a:xfrm>
            <a:off x="6679807" y="4028661"/>
            <a:ext cx="5400261" cy="2585323"/>
          </a:xfrm>
          <a:prstGeom prst="rect">
            <a:avLst/>
          </a:prstGeom>
          <a:noFill/>
        </p:spPr>
        <p:txBody>
          <a:bodyPr wrap="square" rtlCol="0">
            <a:spAutoFit/>
          </a:bodyPr>
          <a:lstStyle/>
          <a:p>
            <a:pPr algn="l">
              <a:buFont typeface="Arial" panose="020B0604020202020204" pitchFamily="34" charset="0"/>
              <a:buChar char="•"/>
            </a:pPr>
            <a:r>
              <a:rPr lang="en-US" b="0" i="0" dirty="0">
                <a:effectLst/>
                <a:latin typeface="Oswald" panose="00000500000000000000" pitchFamily="2" charset="0"/>
              </a:rPr>
              <a:t>During Spring, the most common purchase frequencies are bi-weekly and monthly. In Fall, customers primarily make purchases annually and fortnightly. Quarterly purchases remain consistent across all seasons. In Summer, the most frequent purchase pattern is every three months, while in Winter, purchases are most commonly made weekly. Given these seasonal trends, targeted promotions and personalized marketing strategies should align with customer purchasing behaviors.</a:t>
            </a:r>
          </a:p>
        </p:txBody>
      </p:sp>
    </p:spTree>
    <p:extLst>
      <p:ext uri="{BB962C8B-B14F-4D97-AF65-F5344CB8AC3E}">
        <p14:creationId xmlns:p14="http://schemas.microsoft.com/office/powerpoint/2010/main" val="88466228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E1029D9-8488-4425-BCA8-E4AAC729CA90}"/>
              </a:ext>
            </a:extLst>
          </p:cNvPr>
          <p:cNvSpPr/>
          <p:nvPr/>
        </p:nvSpPr>
        <p:spPr>
          <a:xfrm>
            <a:off x="0" y="650838"/>
            <a:ext cx="7415304" cy="3657421"/>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3D1465F-1642-4744-83EC-B489BCE0151F}"/>
              </a:ext>
            </a:extLst>
          </p:cNvPr>
          <p:cNvSpPr txBox="1"/>
          <p:nvPr/>
        </p:nvSpPr>
        <p:spPr>
          <a:xfrm>
            <a:off x="-1" y="118306"/>
            <a:ext cx="5359791" cy="461665"/>
          </a:xfrm>
          <a:prstGeom prst="rect">
            <a:avLst/>
          </a:prstGeom>
          <a:noFill/>
        </p:spPr>
        <p:txBody>
          <a:bodyPr wrap="square" rtlCol="0">
            <a:spAutoFit/>
          </a:bodyPr>
          <a:lstStyle/>
          <a:p>
            <a:pPr algn="l"/>
            <a:r>
              <a:rPr lang="en-US" sz="2400" b="1" i="0" dirty="0">
                <a:effectLst/>
                <a:latin typeface="Century Gothic" panose="020B0502020202020204" pitchFamily="34" charset="0"/>
              </a:rPr>
              <a:t>Purchasing Behavior &amp; Trends</a:t>
            </a:r>
          </a:p>
        </p:txBody>
      </p:sp>
      <p:sp>
        <p:nvSpPr>
          <p:cNvPr id="4" name="TextBox 3">
            <a:extLst>
              <a:ext uri="{FF2B5EF4-FFF2-40B4-BE49-F238E27FC236}">
                <a16:creationId xmlns:a16="http://schemas.microsoft.com/office/drawing/2014/main" id="{465BC5E5-3066-47AE-9920-9304B82419E1}"/>
              </a:ext>
            </a:extLst>
          </p:cNvPr>
          <p:cNvSpPr txBox="1"/>
          <p:nvPr/>
        </p:nvSpPr>
        <p:spPr>
          <a:xfrm>
            <a:off x="125184" y="4431370"/>
            <a:ext cx="6633425" cy="2062103"/>
          </a:xfrm>
          <a:prstGeom prst="rect">
            <a:avLst/>
          </a:prstGeom>
          <a:noFill/>
        </p:spPr>
        <p:txBody>
          <a:bodyPr wrap="square" rtlCol="0">
            <a:spAutoFit/>
          </a:bodyPr>
          <a:lstStyle/>
          <a:p>
            <a:r>
              <a:rPr lang="en-US" sz="1600" dirty="0">
                <a:latin typeface="Oswald" panose="00000500000000000000" pitchFamily="2" charset="0"/>
              </a:rPr>
              <a:t>Jackets, handbags, and hats are the most purchased items during the fall season, while jeans are the least bought item across all seasons. In spring, the most popular items include sneakers, shorts, blouses, and gloves. During winter, hoodies, shirts, and sunglasses see the highest demand. In summer, dresses, backpacks, and sweaters are the top-selling items. TrendStyle could optimize inventory and marketing strategies by aligning promotions and stock levels with seasonal preferences. For instance, increasing visibility and discounts on jeans may help improve their sales, while ensuring sufficient stock of seasonal favorites can maximize revenue.</a:t>
            </a:r>
          </a:p>
        </p:txBody>
      </p:sp>
      <p:sp>
        <p:nvSpPr>
          <p:cNvPr id="5" name="Rectangle 4">
            <a:extLst>
              <a:ext uri="{FF2B5EF4-FFF2-40B4-BE49-F238E27FC236}">
                <a16:creationId xmlns:a16="http://schemas.microsoft.com/office/drawing/2014/main" id="{F5E15842-F984-402E-B663-D06775AADA9D}"/>
              </a:ext>
            </a:extLst>
          </p:cNvPr>
          <p:cNvSpPr/>
          <p:nvPr/>
        </p:nvSpPr>
        <p:spPr>
          <a:xfrm>
            <a:off x="7665671" y="650838"/>
            <a:ext cx="4446816" cy="3551584"/>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C58CEB87-A89B-438C-9E8B-6B0CB4261FA2}"/>
              </a:ext>
            </a:extLst>
          </p:cNvPr>
          <p:cNvSpPr txBox="1"/>
          <p:nvPr/>
        </p:nvSpPr>
        <p:spPr>
          <a:xfrm>
            <a:off x="7415303" y="4308259"/>
            <a:ext cx="4651513" cy="2308324"/>
          </a:xfrm>
          <a:prstGeom prst="rect">
            <a:avLst/>
          </a:prstGeom>
          <a:noFill/>
        </p:spPr>
        <p:txBody>
          <a:bodyPr wrap="square" rtlCol="0">
            <a:spAutoFit/>
          </a:bodyPr>
          <a:lstStyle/>
          <a:p>
            <a:r>
              <a:rPr lang="en-US" sz="1600" dirty="0">
                <a:latin typeface="Oswald" panose="00000500000000000000" pitchFamily="2" charset="0"/>
              </a:rPr>
              <a:t>Based on the violin plot, the distribution of previous purchases appears fairly consistent across the different seasons. Each violin has a similar shape, indicating that the frequency of past purchases does not vary significantly between seasons. The median values are also consistent, meaning that there are no drastic seasonal differences. The violins have slight variations in width </a:t>
            </a:r>
            <a:r>
              <a:rPr lang="en-US" sz="1600" dirty="0" err="1">
                <a:latin typeface="Oswald" panose="00000500000000000000" pitchFamily="2" charset="0"/>
              </a:rPr>
              <a:t>suugesting</a:t>
            </a:r>
            <a:r>
              <a:rPr lang="en-US" sz="1600" dirty="0">
                <a:latin typeface="Oswald" panose="00000500000000000000" pitchFamily="2" charset="0"/>
              </a:rPr>
              <a:t> that a small subset of customers may engage in more frequent purchases during specific periods.</a:t>
            </a:r>
          </a:p>
        </p:txBody>
      </p:sp>
    </p:spTree>
    <p:extLst>
      <p:ext uri="{BB962C8B-B14F-4D97-AF65-F5344CB8AC3E}">
        <p14:creationId xmlns:p14="http://schemas.microsoft.com/office/powerpoint/2010/main" val="3046768336"/>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3FBE247-FF37-43EA-9BD6-E2E480412D25}"/>
              </a:ext>
            </a:extLst>
          </p:cNvPr>
          <p:cNvSpPr txBox="1"/>
          <p:nvPr/>
        </p:nvSpPr>
        <p:spPr>
          <a:xfrm>
            <a:off x="318052" y="171179"/>
            <a:ext cx="11251097" cy="3539430"/>
          </a:xfrm>
          <a:prstGeom prst="rect">
            <a:avLst/>
          </a:prstGeom>
          <a:noFill/>
        </p:spPr>
        <p:txBody>
          <a:bodyPr wrap="square" rtlCol="0">
            <a:spAutoFit/>
          </a:bodyPr>
          <a:lstStyle/>
          <a:p>
            <a:pPr algn="l"/>
            <a:r>
              <a:rPr lang="en-US" b="1" i="0" dirty="0">
                <a:effectLst/>
                <a:latin typeface="Oswald" panose="00000500000000000000" pitchFamily="2" charset="0"/>
              </a:rPr>
              <a:t>Customer Retention and Purchase Behavior Analysis</a:t>
            </a:r>
          </a:p>
          <a:p>
            <a:pPr algn="l"/>
            <a:endParaRPr lang="en-US" sz="1600" b="1" i="0" dirty="0">
              <a:effectLst/>
              <a:latin typeface="Oswald" panose="00000500000000000000" pitchFamily="2" charset="0"/>
            </a:endParaRPr>
          </a:p>
          <a:p>
            <a:pPr algn="l"/>
            <a:r>
              <a:rPr lang="en-US" sz="1600" b="1" i="0" dirty="0">
                <a:effectLst/>
                <a:latin typeface="Oswald" panose="00000500000000000000" pitchFamily="2" charset="0"/>
              </a:rPr>
              <a:t>1. Customer Retention Rate by Segment</a:t>
            </a:r>
          </a:p>
          <a:p>
            <a:pPr algn="l"/>
            <a:r>
              <a:rPr lang="en-US" sz="1600" b="0" i="0" dirty="0">
                <a:effectLst/>
                <a:latin typeface="Oswald" panose="00000500000000000000" pitchFamily="2" charset="0"/>
              </a:rPr>
              <a:t>The first visualization analyzes </a:t>
            </a:r>
            <a:r>
              <a:rPr lang="en-US" sz="1600" b="1" i="0" dirty="0">
                <a:effectLst/>
                <a:latin typeface="Oswald" panose="00000500000000000000" pitchFamily="2" charset="0"/>
              </a:rPr>
              <a:t>customer retention rates</a:t>
            </a:r>
            <a:r>
              <a:rPr lang="en-US" sz="1600" b="0" i="0" dirty="0">
                <a:effectLst/>
                <a:latin typeface="Oswald" panose="00000500000000000000" pitchFamily="2" charset="0"/>
              </a:rPr>
              <a:t> across different segments.</a:t>
            </a:r>
          </a:p>
          <a:p>
            <a:pPr algn="l">
              <a:buFont typeface="Arial" panose="020B0604020202020204" pitchFamily="34" charset="0"/>
              <a:buChar char="•"/>
            </a:pPr>
            <a:r>
              <a:rPr lang="en-US" sz="1600" b="0" i="0" dirty="0">
                <a:effectLst/>
                <a:latin typeface="Oswald" panose="00000500000000000000" pitchFamily="2" charset="0"/>
              </a:rPr>
              <a:t>It calculates the proportion of </a:t>
            </a:r>
            <a:r>
              <a:rPr lang="en-US" sz="1600" b="1" i="0" dirty="0">
                <a:effectLst/>
                <a:latin typeface="Oswald" panose="00000500000000000000" pitchFamily="2" charset="0"/>
              </a:rPr>
              <a:t>Active vs. Canceled subscriptions</a:t>
            </a:r>
            <a:r>
              <a:rPr lang="en-US" sz="1600" b="0" i="0" dirty="0">
                <a:effectLst/>
                <a:latin typeface="Oswald" panose="00000500000000000000" pitchFamily="2" charset="0"/>
              </a:rPr>
              <a:t> for each segment.</a:t>
            </a:r>
          </a:p>
          <a:p>
            <a:pPr algn="l">
              <a:buFont typeface="Arial" panose="020B0604020202020204" pitchFamily="34" charset="0"/>
              <a:buChar char="•"/>
            </a:pPr>
            <a:r>
              <a:rPr lang="en-US" sz="1600" b="0" i="0" dirty="0">
                <a:effectLst/>
                <a:latin typeface="Oswald" panose="00000500000000000000" pitchFamily="2" charset="0"/>
              </a:rPr>
              <a:t>The grouped bar chart helps identify </a:t>
            </a:r>
            <a:r>
              <a:rPr lang="en-US" sz="1600" b="1" i="0" dirty="0">
                <a:effectLst/>
                <a:latin typeface="Oswald" panose="00000500000000000000" pitchFamily="2" charset="0"/>
              </a:rPr>
              <a:t>which segments have the highest retention rates</a:t>
            </a:r>
            <a:r>
              <a:rPr lang="en-US" sz="1600" b="0" i="0" dirty="0">
                <a:effectLst/>
                <a:latin typeface="Oswald" panose="00000500000000000000" pitchFamily="2" charset="0"/>
              </a:rPr>
              <a:t> and </a:t>
            </a:r>
            <a:r>
              <a:rPr lang="en-US" sz="1600" b="1" i="0" dirty="0">
                <a:effectLst/>
                <a:latin typeface="Oswald" panose="00000500000000000000" pitchFamily="2" charset="0"/>
              </a:rPr>
              <a:t>which ones are more likely to churn</a:t>
            </a:r>
            <a:r>
              <a:rPr lang="en-US" sz="1600" b="0" i="0" dirty="0">
                <a:effectLst/>
                <a:latin typeface="Oswald" panose="00000500000000000000" pitchFamily="2" charset="0"/>
              </a:rPr>
              <a:t>.</a:t>
            </a:r>
          </a:p>
          <a:p>
            <a:pPr algn="l"/>
            <a:r>
              <a:rPr lang="en-US" sz="1600" b="1" i="0" dirty="0">
                <a:effectLst/>
                <a:latin typeface="Oswald" panose="00000500000000000000" pitchFamily="2" charset="0"/>
              </a:rPr>
              <a:t>2. Purchase Amount Distribution per Segment</a:t>
            </a:r>
          </a:p>
          <a:p>
            <a:pPr algn="l"/>
            <a:r>
              <a:rPr lang="en-US" sz="1600" b="0" i="0" dirty="0">
                <a:effectLst/>
                <a:latin typeface="Oswald" panose="00000500000000000000" pitchFamily="2" charset="0"/>
              </a:rPr>
              <a:t>The second visualization examines </a:t>
            </a:r>
            <a:r>
              <a:rPr lang="en-US" sz="1600" b="1" i="0" dirty="0">
                <a:effectLst/>
                <a:latin typeface="Oswald" panose="00000500000000000000" pitchFamily="2" charset="0"/>
              </a:rPr>
              <a:t>purchase behavior</a:t>
            </a:r>
            <a:r>
              <a:rPr lang="en-US" sz="1600" b="0" i="0" dirty="0">
                <a:effectLst/>
                <a:latin typeface="Oswald" panose="00000500000000000000" pitchFamily="2" charset="0"/>
              </a:rPr>
              <a:t> by segment using a box plot.</a:t>
            </a:r>
          </a:p>
          <a:p>
            <a:pPr algn="l">
              <a:buFont typeface="Arial" panose="020B0604020202020204" pitchFamily="34" charset="0"/>
              <a:buChar char="•"/>
            </a:pPr>
            <a:r>
              <a:rPr lang="en-US" sz="1600" b="0" i="0" dirty="0">
                <a:effectLst/>
                <a:latin typeface="Oswald" panose="00000500000000000000" pitchFamily="2" charset="0"/>
              </a:rPr>
              <a:t>It displays the </a:t>
            </a:r>
            <a:r>
              <a:rPr lang="en-US" sz="1600" b="1" i="0" dirty="0">
                <a:effectLst/>
                <a:latin typeface="Oswald" panose="00000500000000000000" pitchFamily="2" charset="0"/>
              </a:rPr>
              <a:t>median purchase amount</a:t>
            </a:r>
            <a:r>
              <a:rPr lang="en-US" sz="1600" b="0" i="0" dirty="0">
                <a:effectLst/>
                <a:latin typeface="Oswald" panose="00000500000000000000" pitchFamily="2" charset="0"/>
              </a:rPr>
              <a:t>, </a:t>
            </a:r>
            <a:r>
              <a:rPr lang="en-US" sz="1600" b="1" i="0" dirty="0">
                <a:effectLst/>
                <a:latin typeface="Oswald" panose="00000500000000000000" pitchFamily="2" charset="0"/>
              </a:rPr>
              <a:t>variability in spending</a:t>
            </a:r>
            <a:r>
              <a:rPr lang="en-US" sz="1600" b="0" i="0" dirty="0">
                <a:effectLst/>
                <a:latin typeface="Oswald" panose="00000500000000000000" pitchFamily="2" charset="0"/>
              </a:rPr>
              <a:t>, and potential </a:t>
            </a:r>
            <a:r>
              <a:rPr lang="en-US" sz="1600" b="1" i="0" dirty="0">
                <a:effectLst/>
                <a:latin typeface="Oswald" panose="00000500000000000000" pitchFamily="2" charset="0"/>
              </a:rPr>
              <a:t>outliers</a:t>
            </a:r>
            <a:r>
              <a:rPr lang="en-US" sz="1600" b="0" i="0" dirty="0">
                <a:effectLst/>
                <a:latin typeface="Oswald" panose="00000500000000000000" pitchFamily="2" charset="0"/>
              </a:rPr>
              <a:t>.</a:t>
            </a:r>
          </a:p>
          <a:p>
            <a:pPr algn="l">
              <a:buFont typeface="Arial" panose="020B0604020202020204" pitchFamily="34" charset="0"/>
              <a:buChar char="•"/>
            </a:pPr>
            <a:r>
              <a:rPr lang="en-US" sz="1600" b="0" i="0" dirty="0">
                <a:effectLst/>
                <a:latin typeface="Oswald" panose="00000500000000000000" pitchFamily="2" charset="0"/>
              </a:rPr>
              <a:t>This helps understand </a:t>
            </a:r>
            <a:r>
              <a:rPr lang="en-US" sz="1600" b="1" i="0" dirty="0">
                <a:effectLst/>
                <a:latin typeface="Oswald" panose="00000500000000000000" pitchFamily="2" charset="0"/>
              </a:rPr>
              <a:t>which segments spend more and how their purchase amounts vary</a:t>
            </a:r>
            <a:r>
              <a:rPr lang="en-US" sz="1600" b="0" i="0" dirty="0">
                <a:effectLst/>
                <a:latin typeface="Oswald" panose="00000500000000000000" pitchFamily="2" charset="0"/>
              </a:rPr>
              <a:t>.</a:t>
            </a:r>
          </a:p>
          <a:p>
            <a:pPr algn="l"/>
            <a:r>
              <a:rPr lang="en-US" sz="1600" b="1" i="0" dirty="0">
                <a:effectLst/>
                <a:latin typeface="Oswald" panose="00000500000000000000" pitchFamily="2" charset="0"/>
              </a:rPr>
              <a:t>Recommendation:</a:t>
            </a:r>
          </a:p>
          <a:p>
            <a:pPr algn="l"/>
            <a:r>
              <a:rPr lang="en-US" sz="1600" b="0" i="0" dirty="0">
                <a:effectLst/>
                <a:latin typeface="Oswald" panose="00000500000000000000" pitchFamily="2" charset="0"/>
              </a:rPr>
              <a:t>To </a:t>
            </a:r>
            <a:r>
              <a:rPr lang="en-US" sz="1600" b="1" i="0" dirty="0">
                <a:effectLst/>
                <a:latin typeface="Oswald" panose="00000500000000000000" pitchFamily="2" charset="0"/>
              </a:rPr>
              <a:t>improve retention</a:t>
            </a:r>
            <a:r>
              <a:rPr lang="en-US" sz="1600" b="0" i="0" dirty="0">
                <a:effectLst/>
                <a:latin typeface="Oswald" panose="00000500000000000000" pitchFamily="2" charset="0"/>
              </a:rPr>
              <a:t>, focus on segments with </a:t>
            </a:r>
            <a:r>
              <a:rPr lang="en-US" sz="1600" b="1" i="0" dirty="0">
                <a:effectLst/>
                <a:latin typeface="Oswald" panose="00000500000000000000" pitchFamily="2" charset="0"/>
              </a:rPr>
              <a:t>high churn rates</a:t>
            </a:r>
            <a:r>
              <a:rPr lang="en-US" sz="1600" b="0" i="0" dirty="0">
                <a:effectLst/>
                <a:latin typeface="Oswald" panose="00000500000000000000" pitchFamily="2" charset="0"/>
              </a:rPr>
              <a:t> by offering </a:t>
            </a:r>
            <a:r>
              <a:rPr lang="en-US" sz="1600" b="1" i="0" dirty="0">
                <a:effectLst/>
                <a:latin typeface="Oswald" panose="00000500000000000000" pitchFamily="2" charset="0"/>
              </a:rPr>
              <a:t>personalized or loyalty programs</a:t>
            </a:r>
            <a:r>
              <a:rPr lang="en-US" sz="1600" b="0" i="0" dirty="0">
                <a:effectLst/>
                <a:latin typeface="Oswald" panose="00000500000000000000" pitchFamily="2" charset="0"/>
              </a:rPr>
              <a:t>. Additionally, encourage lower-spending segments to </a:t>
            </a:r>
            <a:r>
              <a:rPr lang="en-US" sz="1600" b="1" i="0" dirty="0">
                <a:effectLst/>
                <a:latin typeface="Oswald" panose="00000500000000000000" pitchFamily="2" charset="0"/>
              </a:rPr>
              <a:t>increase their purchase amounts</a:t>
            </a:r>
            <a:r>
              <a:rPr lang="en-US" sz="1600" b="0" i="0" dirty="0">
                <a:effectLst/>
                <a:latin typeface="Oswald" panose="00000500000000000000" pitchFamily="2" charset="0"/>
              </a:rPr>
              <a:t> through </a:t>
            </a:r>
            <a:r>
              <a:rPr lang="en-US" sz="1600" b="1" i="0" dirty="0">
                <a:effectLst/>
                <a:latin typeface="Oswald" panose="00000500000000000000" pitchFamily="2" charset="0"/>
              </a:rPr>
              <a:t>targeted promotions</a:t>
            </a:r>
            <a:r>
              <a:rPr lang="en-US" sz="1600" b="0" i="0" dirty="0">
                <a:effectLst/>
                <a:latin typeface="Oswald" panose="00000500000000000000" pitchFamily="2" charset="0"/>
              </a:rPr>
              <a:t>.</a:t>
            </a:r>
          </a:p>
          <a:p>
            <a:pPr algn="l"/>
            <a:endParaRPr lang="en-US" sz="1600" b="1" i="0" dirty="0">
              <a:effectLst/>
              <a:latin typeface="Oswald" panose="00000500000000000000" pitchFamily="2" charset="0"/>
            </a:endParaRPr>
          </a:p>
        </p:txBody>
      </p:sp>
      <p:sp>
        <p:nvSpPr>
          <p:cNvPr id="5" name="Rectangle 4">
            <a:extLst>
              <a:ext uri="{FF2B5EF4-FFF2-40B4-BE49-F238E27FC236}">
                <a16:creationId xmlns:a16="http://schemas.microsoft.com/office/drawing/2014/main" id="{E59BD730-3323-4F4B-8636-B85F39088D1B}"/>
              </a:ext>
            </a:extLst>
          </p:cNvPr>
          <p:cNvSpPr/>
          <p:nvPr/>
        </p:nvSpPr>
        <p:spPr>
          <a:xfrm>
            <a:off x="318052" y="3710609"/>
            <a:ext cx="4890052" cy="2637182"/>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4705BFE-462D-4838-98EF-6B826F9D717D}"/>
              </a:ext>
            </a:extLst>
          </p:cNvPr>
          <p:cNvSpPr/>
          <p:nvPr/>
        </p:nvSpPr>
        <p:spPr>
          <a:xfrm>
            <a:off x="6095999" y="3710609"/>
            <a:ext cx="4890052" cy="2637182"/>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9835976"/>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B3CCEBC6-2088-42B6-934A-7AB413F62E21}"/>
              </a:ext>
            </a:extLst>
          </p:cNvPr>
          <p:cNvGraphicFramePr>
            <a:graphicFrameLocks noGrp="1"/>
          </p:cNvGraphicFramePr>
          <p:nvPr>
            <p:extLst>
              <p:ext uri="{D42A27DB-BD31-4B8C-83A1-F6EECF244321}">
                <p14:modId xmlns:p14="http://schemas.microsoft.com/office/powerpoint/2010/main" val="2133970182"/>
              </p:ext>
            </p:extLst>
          </p:nvPr>
        </p:nvGraphicFramePr>
        <p:xfrm>
          <a:off x="259410" y="1161436"/>
          <a:ext cx="11203720" cy="2562424"/>
        </p:xfrm>
        <a:graphic>
          <a:graphicData uri="http://schemas.openxmlformats.org/drawingml/2006/table">
            <a:tbl>
              <a:tblPr firstRow="1" firstCol="1" bandRow="1">
                <a:tableStyleId>{5C22544A-7EE6-4342-B048-85BDC9FD1C3A}</a:tableStyleId>
              </a:tblPr>
              <a:tblGrid>
                <a:gridCol w="2241680">
                  <a:extLst>
                    <a:ext uri="{9D8B030D-6E8A-4147-A177-3AD203B41FA5}">
                      <a16:colId xmlns:a16="http://schemas.microsoft.com/office/drawing/2014/main" val="469043734"/>
                    </a:ext>
                  </a:extLst>
                </a:gridCol>
                <a:gridCol w="2361018">
                  <a:extLst>
                    <a:ext uri="{9D8B030D-6E8A-4147-A177-3AD203B41FA5}">
                      <a16:colId xmlns:a16="http://schemas.microsoft.com/office/drawing/2014/main" val="1859839261"/>
                    </a:ext>
                  </a:extLst>
                </a:gridCol>
                <a:gridCol w="2310708">
                  <a:extLst>
                    <a:ext uri="{9D8B030D-6E8A-4147-A177-3AD203B41FA5}">
                      <a16:colId xmlns:a16="http://schemas.microsoft.com/office/drawing/2014/main" val="2105554575"/>
                    </a:ext>
                  </a:extLst>
                </a:gridCol>
                <a:gridCol w="2255720">
                  <a:extLst>
                    <a:ext uri="{9D8B030D-6E8A-4147-A177-3AD203B41FA5}">
                      <a16:colId xmlns:a16="http://schemas.microsoft.com/office/drawing/2014/main" val="763196340"/>
                    </a:ext>
                  </a:extLst>
                </a:gridCol>
                <a:gridCol w="2034594">
                  <a:extLst>
                    <a:ext uri="{9D8B030D-6E8A-4147-A177-3AD203B41FA5}">
                      <a16:colId xmlns:a16="http://schemas.microsoft.com/office/drawing/2014/main" val="3636933212"/>
                    </a:ext>
                  </a:extLst>
                </a:gridCol>
              </a:tblGrid>
              <a:tr h="805181">
                <a:tc>
                  <a:txBody>
                    <a:bodyPr/>
                    <a:lstStyle/>
                    <a:p>
                      <a:pPr marL="0" marR="0">
                        <a:lnSpc>
                          <a:spcPct val="115000"/>
                        </a:lnSpc>
                        <a:spcBef>
                          <a:spcPts val="0"/>
                        </a:spcBef>
                        <a:spcAft>
                          <a:spcPts val="0"/>
                        </a:spcAft>
                      </a:pPr>
                      <a:r>
                        <a:rPr lang="en-US" sz="1400">
                          <a:effectLst/>
                          <a:latin typeface="Century Gothic" panose="020B0502020202020204" pitchFamily="34" charset="0"/>
                        </a:rPr>
                        <a:t>Metric</a:t>
                      </a:r>
                      <a:endParaRPr lang="en-US" sz="140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400" dirty="0">
                          <a:effectLst/>
                          <a:latin typeface="Century Gothic" panose="020B0502020202020204" pitchFamily="34" charset="0"/>
                        </a:rPr>
                        <a:t>Discounts</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400" dirty="0">
                          <a:effectLst/>
                          <a:latin typeface="Century Gothic" panose="020B0502020202020204" pitchFamily="34" charset="0"/>
                        </a:rPr>
                        <a:t>No-Discount</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400" dirty="0">
                          <a:effectLst/>
                          <a:latin typeface="Century Gothic" panose="020B0502020202020204" pitchFamily="34" charset="0"/>
                        </a:rPr>
                        <a:t>Promo Code</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400" dirty="0">
                          <a:effectLst/>
                          <a:latin typeface="Century Gothic" panose="020B0502020202020204" pitchFamily="34" charset="0"/>
                        </a:rPr>
                        <a:t>No-Promocode</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extLst>
                  <a:ext uri="{0D108BD9-81ED-4DB2-BD59-A6C34878D82A}">
                    <a16:rowId xmlns:a16="http://schemas.microsoft.com/office/drawing/2014/main" val="950457584"/>
                  </a:ext>
                </a:extLst>
              </a:tr>
              <a:tr h="952062">
                <a:tc>
                  <a:txBody>
                    <a:bodyPr/>
                    <a:lstStyle/>
                    <a:p>
                      <a:pPr marL="0" marR="0">
                        <a:lnSpc>
                          <a:spcPct val="115000"/>
                        </a:lnSpc>
                        <a:spcBef>
                          <a:spcPts val="0"/>
                        </a:spcBef>
                        <a:spcAft>
                          <a:spcPts val="0"/>
                        </a:spcAft>
                      </a:pPr>
                      <a:r>
                        <a:rPr lang="en-US" sz="1400">
                          <a:effectLst/>
                          <a:latin typeface="Century Gothic" panose="020B0502020202020204" pitchFamily="34" charset="0"/>
                        </a:rPr>
                        <a:t>CLV</a:t>
                      </a:r>
                      <a:endParaRPr lang="en-US" sz="140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latinLnBrk="1">
                        <a:lnSpc>
                          <a:spcPct val="115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entury Gothic" panose="020B0502020202020204" pitchFamily="34" charset="0"/>
                        </a:rPr>
                        <a:t> $1526.02</a:t>
                      </a:r>
                    </a:p>
                    <a:p>
                      <a:pPr marL="0" marR="0">
                        <a:lnSpc>
                          <a:spcPct val="115000"/>
                        </a:lnSpc>
                        <a:spcBef>
                          <a:spcPts val="0"/>
                        </a:spcBef>
                        <a:spcAft>
                          <a:spcPts val="0"/>
                        </a:spcAft>
                      </a:pPr>
                      <a:r>
                        <a:rPr lang="en-US" sz="1400" dirty="0">
                          <a:effectLst/>
                          <a:latin typeface="Century Gothic" panose="020B0502020202020204" pitchFamily="34" charset="0"/>
                        </a:rPr>
                        <a:t> </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latinLnBrk="1">
                        <a:lnSpc>
                          <a:spcPct val="115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entury Gothic" panose="020B0502020202020204" pitchFamily="34" charset="0"/>
                        </a:rPr>
                        <a:t>$1506.64</a:t>
                      </a:r>
                    </a:p>
                    <a:p>
                      <a:pPr marL="0" marR="0">
                        <a:lnSpc>
                          <a:spcPct val="115000"/>
                        </a:lnSpc>
                        <a:spcBef>
                          <a:spcPts val="0"/>
                        </a:spcBef>
                        <a:spcAft>
                          <a:spcPts val="0"/>
                        </a:spcAft>
                      </a:pPr>
                      <a:r>
                        <a:rPr lang="en-US" sz="1400" dirty="0">
                          <a:effectLst/>
                          <a:latin typeface="Century Gothic" panose="020B0502020202020204" pitchFamily="34" charset="0"/>
                        </a:rPr>
                        <a:t> </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latinLnBrk="1">
                        <a:lnSpc>
                          <a:spcPct val="115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entury Gothic" panose="020B0502020202020204" pitchFamily="34" charset="0"/>
                        </a:rPr>
                        <a:t>$1526.02</a:t>
                      </a:r>
                    </a:p>
                    <a:p>
                      <a:pPr marL="0" marR="0">
                        <a:lnSpc>
                          <a:spcPct val="115000"/>
                        </a:lnSpc>
                        <a:spcBef>
                          <a:spcPts val="0"/>
                        </a:spcBef>
                        <a:spcAft>
                          <a:spcPts val="0"/>
                        </a:spcAft>
                      </a:pPr>
                      <a:r>
                        <a:rPr lang="en-US" sz="1400" dirty="0">
                          <a:effectLst/>
                          <a:latin typeface="Century Gothic" panose="020B0502020202020204" pitchFamily="34" charset="0"/>
                        </a:rPr>
                        <a:t> </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latinLnBrk="1">
                        <a:lnSpc>
                          <a:spcPct val="115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400" dirty="0">
                          <a:effectLst/>
                          <a:latin typeface="Century Gothic" panose="020B0502020202020204" pitchFamily="34" charset="0"/>
                        </a:rPr>
                        <a:t>$1506.64</a:t>
                      </a:r>
                    </a:p>
                    <a:p>
                      <a:pPr marL="0" marR="0">
                        <a:lnSpc>
                          <a:spcPct val="115000"/>
                        </a:lnSpc>
                        <a:spcBef>
                          <a:spcPts val="0"/>
                        </a:spcBef>
                        <a:spcAft>
                          <a:spcPts val="0"/>
                        </a:spcAft>
                      </a:pPr>
                      <a:r>
                        <a:rPr lang="en-US" sz="1400" dirty="0">
                          <a:effectLst/>
                          <a:latin typeface="Century Gothic" panose="020B0502020202020204" pitchFamily="34" charset="0"/>
                        </a:rPr>
                        <a:t> </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1043932291"/>
                  </a:ext>
                </a:extLst>
              </a:tr>
              <a:tr h="805181">
                <a:tc>
                  <a:txBody>
                    <a:bodyPr/>
                    <a:lstStyle/>
                    <a:p>
                      <a:pPr marL="0" marR="0">
                        <a:lnSpc>
                          <a:spcPct val="115000"/>
                        </a:lnSpc>
                        <a:spcBef>
                          <a:spcPts val="0"/>
                        </a:spcBef>
                        <a:spcAft>
                          <a:spcPts val="0"/>
                        </a:spcAft>
                      </a:pPr>
                      <a:r>
                        <a:rPr lang="en-US" sz="1400" dirty="0">
                          <a:effectLst/>
                          <a:latin typeface="Century Gothic" panose="020B0502020202020204" pitchFamily="34" charset="0"/>
                        </a:rPr>
                        <a:t>CRR</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400">
                          <a:effectLst/>
                          <a:latin typeface="Century Gothic" panose="020B0502020202020204" pitchFamily="34" charset="0"/>
                        </a:rPr>
                        <a:t>62.79%</a:t>
                      </a:r>
                      <a:endParaRPr lang="en-US" sz="140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latin typeface="Century Gothic" panose="020B0502020202020204" pitchFamily="34" charset="0"/>
                        </a:rPr>
                        <a:t>100.00%  </a:t>
                      </a:r>
                      <a:endParaRPr lang="en-US" sz="140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latin typeface="Century Gothic" panose="020B0502020202020204" pitchFamily="34" charset="0"/>
                        </a:rPr>
                        <a:t>62.79%</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latin typeface="Century Gothic" panose="020B0502020202020204" pitchFamily="34" charset="0"/>
                        </a:rPr>
                        <a:t>100.00%  </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97058714"/>
                  </a:ext>
                </a:extLst>
              </a:tr>
            </a:tbl>
          </a:graphicData>
        </a:graphic>
      </p:graphicFrame>
      <p:sp>
        <p:nvSpPr>
          <p:cNvPr id="3" name="TextBox 2">
            <a:extLst>
              <a:ext uri="{FF2B5EF4-FFF2-40B4-BE49-F238E27FC236}">
                <a16:creationId xmlns:a16="http://schemas.microsoft.com/office/drawing/2014/main" id="{17D517F6-1B33-45A9-8380-A59C3B533243}"/>
              </a:ext>
            </a:extLst>
          </p:cNvPr>
          <p:cNvSpPr txBox="1"/>
          <p:nvPr/>
        </p:nvSpPr>
        <p:spPr>
          <a:xfrm>
            <a:off x="259410" y="3942238"/>
            <a:ext cx="9952382" cy="1754326"/>
          </a:xfrm>
          <a:prstGeom prst="rect">
            <a:avLst/>
          </a:prstGeom>
          <a:noFill/>
        </p:spPr>
        <p:txBody>
          <a:bodyPr wrap="square" rtlCol="0">
            <a:spAutoFit/>
          </a:bodyPr>
          <a:lstStyle/>
          <a:p>
            <a:r>
              <a:rPr lang="en-US" dirty="0">
                <a:latin typeface="Oswald" panose="00000500000000000000" pitchFamily="2" charset="0"/>
              </a:rPr>
              <a:t>The data shows that customers who used promo codes or received discounts had a slightly higher lifetime value ($1526.02) compared to those who didn’t ($1506.64). However, the big concern is retention—only </a:t>
            </a:r>
            <a:r>
              <a:rPr lang="en-US" b="1" dirty="0">
                <a:latin typeface="Oswald" panose="00000500000000000000" pitchFamily="2" charset="0"/>
              </a:rPr>
              <a:t>62.79%</a:t>
            </a:r>
            <a:r>
              <a:rPr lang="en-US" dirty="0">
                <a:latin typeface="Oswald" panose="00000500000000000000" pitchFamily="2" charset="0"/>
              </a:rPr>
              <a:t> of customers who used discounts or promo codes stuck around, while </a:t>
            </a:r>
            <a:r>
              <a:rPr lang="en-US" b="1" dirty="0">
                <a:latin typeface="Oswald" panose="00000500000000000000" pitchFamily="2" charset="0"/>
              </a:rPr>
              <a:t>100%</a:t>
            </a:r>
            <a:r>
              <a:rPr lang="en-US" dirty="0">
                <a:latin typeface="Oswald" panose="00000500000000000000" pitchFamily="2" charset="0"/>
              </a:rPr>
              <a:t> of those who didn’t use them remained. This suggests that while discounts and promo codes might boost short-term sales, they don’t necessarily help keep customers long-term. A better approach could be to pair promotions with loyalty programs or personalized offers to keep customers coming back.</a:t>
            </a:r>
          </a:p>
        </p:txBody>
      </p:sp>
      <p:sp>
        <p:nvSpPr>
          <p:cNvPr id="4" name="TextBox 3">
            <a:extLst>
              <a:ext uri="{FF2B5EF4-FFF2-40B4-BE49-F238E27FC236}">
                <a16:creationId xmlns:a16="http://schemas.microsoft.com/office/drawing/2014/main" id="{3A1B51E5-9D2F-483B-97EE-28370BCBEE8C}"/>
              </a:ext>
            </a:extLst>
          </p:cNvPr>
          <p:cNvSpPr txBox="1"/>
          <p:nvPr/>
        </p:nvSpPr>
        <p:spPr>
          <a:xfrm>
            <a:off x="-1" y="118306"/>
            <a:ext cx="7527236" cy="830997"/>
          </a:xfrm>
          <a:prstGeom prst="rect">
            <a:avLst/>
          </a:prstGeom>
          <a:noFill/>
        </p:spPr>
        <p:txBody>
          <a:bodyPr wrap="square" rtlCol="0">
            <a:spAutoFit/>
          </a:bodyPr>
          <a:lstStyle/>
          <a:p>
            <a:pPr algn="l"/>
            <a:r>
              <a:rPr lang="en-US" sz="2400" b="1" i="0" dirty="0">
                <a:effectLst/>
                <a:latin typeface="Century Gothic" panose="020B0502020202020204" pitchFamily="34" charset="0"/>
              </a:rPr>
              <a:t>Impact Of Discount Strategies And Promo Codes On Customer Retention And Lifetime Value</a:t>
            </a:r>
          </a:p>
        </p:txBody>
      </p:sp>
    </p:spTree>
    <p:extLst>
      <p:ext uri="{BB962C8B-B14F-4D97-AF65-F5344CB8AC3E}">
        <p14:creationId xmlns:p14="http://schemas.microsoft.com/office/powerpoint/2010/main" val="781424877"/>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E66E9F3-42B7-4395-904D-7E9E2B47B93F}"/>
              </a:ext>
            </a:extLst>
          </p:cNvPr>
          <p:cNvSpPr/>
          <p:nvPr/>
        </p:nvSpPr>
        <p:spPr>
          <a:xfrm>
            <a:off x="0" y="0"/>
            <a:ext cx="7699513" cy="6858000"/>
          </a:xfrm>
          <a:prstGeom prst="rect">
            <a:avLst/>
          </a:prstGeom>
          <a:blipFill>
            <a:blip r:embed="rId2">
              <a:alphaModFix amt="92000"/>
            </a:blip>
            <a:stretch>
              <a:fillRect t="1402" r="688" b="-174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50EBD48-7562-46C7-9DC7-E527704F9B26}"/>
              </a:ext>
            </a:extLst>
          </p:cNvPr>
          <p:cNvSpPr/>
          <p:nvPr/>
        </p:nvSpPr>
        <p:spPr>
          <a:xfrm>
            <a:off x="7699513" y="0"/>
            <a:ext cx="449248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068905F-933C-40C8-ABC2-BDA79DA1B706}"/>
              </a:ext>
            </a:extLst>
          </p:cNvPr>
          <p:cNvSpPr txBox="1"/>
          <p:nvPr/>
        </p:nvSpPr>
        <p:spPr>
          <a:xfrm>
            <a:off x="7845286" y="238539"/>
            <a:ext cx="4015409" cy="5909310"/>
          </a:xfrm>
          <a:prstGeom prst="rect">
            <a:avLst/>
          </a:prstGeom>
          <a:noFill/>
        </p:spPr>
        <p:txBody>
          <a:bodyPr wrap="square" rtlCol="0">
            <a:spAutoFit/>
          </a:bodyPr>
          <a:lstStyle/>
          <a:p>
            <a:r>
              <a:rPr lang="en-US" dirty="0">
                <a:solidFill>
                  <a:schemeClr val="bg1"/>
                </a:solidFill>
              </a:rPr>
              <a:t>Purchase Amount has a strong negative correlation with Segment (-0.75), meaning higher spending leads to lower segment values. Frequency of Purchases (-0.16) and Previous Purchases (-0.22) have weak negative correlations with Subscription Status, while Review Rating (0.055) has little impact on segmentation. </a:t>
            </a:r>
          </a:p>
          <a:p>
            <a:r>
              <a:rPr lang="en-US" dirty="0">
                <a:solidFill>
                  <a:schemeClr val="bg1"/>
                </a:solidFill>
              </a:rPr>
              <a:t>In terms of CLV, Subscription Status has a strong positive correlation (0.7), while Gender (-0.6) shows a strong negative correlation. Discounts and Promo Codes are highly correlated with CLV, suggesting multicollinearity. Item Purchased (0.017), Preferred Payment Method (0.018), Previous Purchases (0.024), and Category (0.014) have weak positive effects, while Purchase Amount (-0.018) and Review Rating (-0.012) have slight negative effects.</a:t>
            </a:r>
          </a:p>
        </p:txBody>
      </p:sp>
    </p:spTree>
    <p:extLst>
      <p:ext uri="{BB962C8B-B14F-4D97-AF65-F5344CB8AC3E}">
        <p14:creationId xmlns:p14="http://schemas.microsoft.com/office/powerpoint/2010/main" val="414517187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7D3C4A6-65E2-4113-9DEB-7AA1030E49F3}"/>
              </a:ext>
            </a:extLst>
          </p:cNvPr>
          <p:cNvSpPr txBox="1"/>
          <p:nvPr/>
        </p:nvSpPr>
        <p:spPr>
          <a:xfrm>
            <a:off x="4360985" y="86916"/>
            <a:ext cx="7413673" cy="6771084"/>
          </a:xfrm>
          <a:prstGeom prst="rect">
            <a:avLst/>
          </a:prstGeom>
          <a:noFill/>
        </p:spPr>
        <p:txBody>
          <a:bodyPr wrap="square" rtlCol="0">
            <a:spAutoFit/>
          </a:bodyPr>
          <a:lstStyle/>
          <a:p>
            <a:r>
              <a:rPr lang="en-US" sz="3200" b="1" dirty="0">
                <a:solidFill>
                  <a:schemeClr val="tx2">
                    <a:lumMod val="50000"/>
                  </a:schemeClr>
                </a:solidFill>
                <a:latin typeface="Century Gothic" panose="020B0502020202020204" pitchFamily="34" charset="0"/>
              </a:rPr>
              <a:t>Steps to Build the Customer Churn Model</a:t>
            </a:r>
          </a:p>
          <a:p>
            <a:r>
              <a:rPr lang="en-US" sz="2800" b="1" dirty="0">
                <a:solidFill>
                  <a:schemeClr val="tx2">
                    <a:lumMod val="50000"/>
                  </a:schemeClr>
                </a:solidFill>
                <a:latin typeface="Century Gothic" panose="020B0502020202020204" pitchFamily="34" charset="0"/>
              </a:rPr>
              <a:t>Preprocessing</a:t>
            </a:r>
          </a:p>
          <a:p>
            <a:r>
              <a:rPr lang="en-US" sz="2000" dirty="0">
                <a:latin typeface="Bookman Old Style" panose="02050604050505020204" pitchFamily="18" charset="0"/>
              </a:rPr>
              <a:t>1. Identify the target variable and features: </a:t>
            </a:r>
          </a:p>
          <a:p>
            <a:pPr marL="457200" indent="-457200">
              <a:buFont typeface="Arial" panose="020B0604020202020204" pitchFamily="34" charset="0"/>
              <a:buChar char="•"/>
            </a:pPr>
            <a:r>
              <a:rPr lang="en-US" sz="2000" dirty="0">
                <a:latin typeface="Bookman Old Style" panose="02050604050505020204" pitchFamily="18" charset="0"/>
              </a:rPr>
              <a:t>Target-</a:t>
            </a:r>
            <a:r>
              <a:rPr lang="en-US" sz="2000" b="1" dirty="0">
                <a:latin typeface="Bookman Old Style" panose="02050604050505020204" pitchFamily="18" charset="0"/>
              </a:rPr>
              <a:t> </a:t>
            </a:r>
            <a:r>
              <a:rPr lang="en-US" sz="2000" dirty="0">
                <a:latin typeface="Bookman Old Style" panose="02050604050505020204" pitchFamily="18" charset="0"/>
              </a:rPr>
              <a:t>Segment encoded</a:t>
            </a:r>
          </a:p>
          <a:p>
            <a:pPr marL="457200" indent="-457200">
              <a:buFont typeface="Arial" panose="020B0604020202020204" pitchFamily="34" charset="0"/>
              <a:buChar char="•"/>
            </a:pPr>
            <a:r>
              <a:rPr lang="en-US" sz="2000" dirty="0">
                <a:latin typeface="Bookman Old Style" panose="02050604050505020204" pitchFamily="18" charset="0"/>
              </a:rPr>
              <a:t>Features-Purchase Amount (USD),Previous Purchases ,Frequency of Purchases encoded and Review Rating</a:t>
            </a:r>
            <a:r>
              <a:rPr lang="en-US" sz="2000" b="0" dirty="0">
                <a:effectLst/>
                <a:latin typeface="Bookman Old Style" panose="02050604050505020204" pitchFamily="18" charset="0"/>
                <a:ea typeface="Verdana" panose="020B0604030504040204" pitchFamily="34" charset="0"/>
              </a:rPr>
              <a:t>. </a:t>
            </a:r>
            <a:r>
              <a:rPr lang="en-US" sz="2000" dirty="0">
                <a:latin typeface="Bookman Old Style" panose="02050604050505020204" pitchFamily="18" charset="0"/>
                <a:ea typeface="Verdana" panose="020B0604030504040204" pitchFamily="34" charset="0"/>
              </a:rPr>
              <a:t>The other columns</a:t>
            </a:r>
            <a:r>
              <a:rPr lang="en-US" sz="2000" b="0" dirty="0">
                <a:effectLst/>
                <a:latin typeface="Bookman Old Style" panose="02050604050505020204" pitchFamily="18" charset="0"/>
                <a:ea typeface="Verdana" panose="020B0604030504040204" pitchFamily="34" charset="0"/>
              </a:rPr>
              <a:t> showed weak correlations with </a:t>
            </a:r>
            <a:r>
              <a:rPr lang="en-US" sz="2000" dirty="0">
                <a:latin typeface="Bookman Old Style" panose="02050604050505020204" pitchFamily="18" charset="0"/>
                <a:ea typeface="Verdana" panose="020B0604030504040204" pitchFamily="34" charset="0"/>
              </a:rPr>
              <a:t>segment encoded</a:t>
            </a:r>
            <a:r>
              <a:rPr lang="en-US" sz="2000" b="0" dirty="0">
                <a:effectLst/>
                <a:latin typeface="Bookman Old Style" panose="02050604050505020204" pitchFamily="18" charset="0"/>
                <a:ea typeface="Verdana" panose="020B0604030504040204" pitchFamily="34" charset="0"/>
              </a:rPr>
              <a:t> based on the heatmap and visualizations. Therefore, these features were excluded from the analysis.</a:t>
            </a:r>
          </a:p>
          <a:p>
            <a:r>
              <a:rPr lang="en-US" sz="2000" dirty="0">
                <a:latin typeface="Bookman Old Style" panose="02050604050505020204" pitchFamily="18" charset="0"/>
              </a:rPr>
              <a:t>2. Standardized numerical features using Standard Scaler.</a:t>
            </a:r>
            <a:endParaRPr lang="en-US" sz="2000" b="0" dirty="0">
              <a:effectLst/>
              <a:latin typeface="Bookman Old Style" panose="02050604050505020204" pitchFamily="18" charset="0"/>
              <a:ea typeface="Verdana" panose="020B0604030504040204" pitchFamily="34" charset="0"/>
            </a:endParaRPr>
          </a:p>
          <a:p>
            <a:r>
              <a:rPr lang="en-US" sz="2000" dirty="0">
                <a:latin typeface="Bookman Old Style" panose="02050604050505020204" pitchFamily="18" charset="0"/>
              </a:rPr>
              <a:t>3. Split the data into training and testing sets using the 80-20 ratio</a:t>
            </a:r>
            <a:r>
              <a:rPr lang="en-US" sz="2000" dirty="0">
                <a:latin typeface="Bookman Old Style" panose="02050604050505020204" pitchFamily="18" charset="0"/>
                <a:ea typeface="Verdana" panose="020B0604030504040204" pitchFamily="34" charset="0"/>
              </a:rPr>
              <a:t>.</a:t>
            </a:r>
          </a:p>
          <a:p>
            <a:r>
              <a:rPr lang="en-US" sz="2400" b="1" dirty="0">
                <a:latin typeface="Bookman Old Style" panose="02050604050505020204" pitchFamily="18" charset="0"/>
              </a:rPr>
              <a:t>Models Used</a:t>
            </a:r>
            <a:endParaRPr lang="en-US" sz="2000" dirty="0">
              <a:latin typeface="Bookman Old Style" panose="02050604050505020204" pitchFamily="18" charset="0"/>
            </a:endParaRPr>
          </a:p>
          <a:p>
            <a:r>
              <a:rPr lang="en-US" sz="2000" dirty="0">
                <a:latin typeface="Bookman Old Style" panose="02050604050505020204" pitchFamily="18" charset="0"/>
              </a:rPr>
              <a:t>1. Gradient Boosting Model</a:t>
            </a:r>
          </a:p>
          <a:p>
            <a:r>
              <a:rPr lang="en-US" sz="2000" dirty="0">
                <a:latin typeface="Bookman Old Style" panose="02050604050505020204" pitchFamily="18" charset="0"/>
              </a:rPr>
              <a:t>2. Decision Tree Model</a:t>
            </a:r>
          </a:p>
          <a:p>
            <a:r>
              <a:rPr lang="en-US" sz="2000" dirty="0">
                <a:latin typeface="Bookman Old Style" panose="02050604050505020204" pitchFamily="18" charset="0"/>
              </a:rPr>
              <a:t>3. Random Forest Model</a:t>
            </a:r>
          </a:p>
          <a:p>
            <a:endParaRPr lang="en-US" dirty="0"/>
          </a:p>
        </p:txBody>
      </p:sp>
      <p:sp>
        <p:nvSpPr>
          <p:cNvPr id="6" name="Arrow: Pentagon 5">
            <a:extLst>
              <a:ext uri="{FF2B5EF4-FFF2-40B4-BE49-F238E27FC236}">
                <a16:creationId xmlns:a16="http://schemas.microsoft.com/office/drawing/2014/main" id="{4EF6C21D-7BB9-42E7-9807-E3E591C84FA7}"/>
              </a:ext>
            </a:extLst>
          </p:cNvPr>
          <p:cNvSpPr/>
          <p:nvPr/>
        </p:nvSpPr>
        <p:spPr>
          <a:xfrm>
            <a:off x="0" y="0"/>
            <a:ext cx="4768948" cy="6858000"/>
          </a:xfrm>
          <a:prstGeom prst="homePlat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B6F4778-303E-4EC4-9D3D-6FFDE1F01B5B}"/>
              </a:ext>
            </a:extLst>
          </p:cNvPr>
          <p:cNvSpPr txBox="1"/>
          <p:nvPr/>
        </p:nvSpPr>
        <p:spPr>
          <a:xfrm>
            <a:off x="0" y="1997612"/>
            <a:ext cx="3502855" cy="1569660"/>
          </a:xfrm>
          <a:prstGeom prst="rect">
            <a:avLst/>
          </a:prstGeom>
          <a:noFill/>
        </p:spPr>
        <p:txBody>
          <a:bodyPr wrap="square" rtlCol="0">
            <a:spAutoFit/>
          </a:bodyPr>
          <a:lstStyle/>
          <a:p>
            <a:r>
              <a:rPr lang="en-US" sz="4800" b="1" dirty="0">
                <a:solidFill>
                  <a:schemeClr val="bg1"/>
                </a:solidFill>
                <a:latin typeface="Century Gothic" panose="020B0502020202020204" pitchFamily="34" charset="0"/>
              </a:rPr>
              <a:t>MODEL </a:t>
            </a:r>
          </a:p>
          <a:p>
            <a:r>
              <a:rPr lang="en-US" sz="4800" b="1" dirty="0">
                <a:solidFill>
                  <a:schemeClr val="bg1"/>
                </a:solidFill>
                <a:latin typeface="Century Gothic" panose="020B0502020202020204" pitchFamily="34" charset="0"/>
              </a:rPr>
              <a:t>SELECTION</a:t>
            </a:r>
          </a:p>
        </p:txBody>
      </p:sp>
    </p:spTree>
    <p:extLst>
      <p:ext uri="{BB962C8B-B14F-4D97-AF65-F5344CB8AC3E}">
        <p14:creationId xmlns:p14="http://schemas.microsoft.com/office/powerpoint/2010/main" val="2098666249"/>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89574E4-81DC-4FCD-AC2E-4A5B5E6DFE0E}"/>
              </a:ext>
            </a:extLst>
          </p:cNvPr>
          <p:cNvSpPr txBox="1"/>
          <p:nvPr/>
        </p:nvSpPr>
        <p:spPr>
          <a:xfrm>
            <a:off x="2966646" y="154745"/>
            <a:ext cx="5994473" cy="738664"/>
          </a:xfrm>
          <a:prstGeom prst="rect">
            <a:avLst/>
          </a:prstGeom>
          <a:noFill/>
        </p:spPr>
        <p:txBody>
          <a:bodyPr wrap="square" rtlCol="0">
            <a:spAutoFit/>
          </a:bodyPr>
          <a:lstStyle/>
          <a:p>
            <a:r>
              <a:rPr lang="en-US" sz="2400" b="1" dirty="0">
                <a:latin typeface="Century Gothic" panose="020B0502020202020204" pitchFamily="34" charset="0"/>
              </a:rPr>
              <a:t>Model Performance Comparison</a:t>
            </a:r>
          </a:p>
          <a:p>
            <a:endParaRPr lang="en-US" dirty="0"/>
          </a:p>
        </p:txBody>
      </p:sp>
      <p:sp>
        <p:nvSpPr>
          <p:cNvPr id="8" name="TextBox 7">
            <a:extLst>
              <a:ext uri="{FF2B5EF4-FFF2-40B4-BE49-F238E27FC236}">
                <a16:creationId xmlns:a16="http://schemas.microsoft.com/office/drawing/2014/main" id="{125F753B-A53E-47EC-B8F3-4D56E8D64EE1}"/>
              </a:ext>
            </a:extLst>
          </p:cNvPr>
          <p:cNvSpPr txBox="1"/>
          <p:nvPr/>
        </p:nvSpPr>
        <p:spPr>
          <a:xfrm>
            <a:off x="0" y="3772533"/>
            <a:ext cx="5706086" cy="2308324"/>
          </a:xfrm>
          <a:prstGeom prst="rect">
            <a:avLst/>
          </a:prstGeom>
          <a:noFill/>
        </p:spPr>
        <p:txBody>
          <a:bodyPr wrap="square" rtlCol="0">
            <a:spAutoFit/>
          </a:bodyPr>
          <a:lstStyle/>
          <a:p>
            <a:r>
              <a:rPr lang="en-US" sz="1600" dirty="0"/>
              <a:t>The model achieves an </a:t>
            </a:r>
            <a:r>
              <a:rPr lang="en-US" sz="1600" b="1" dirty="0"/>
              <a:t>accuracy of 98%</a:t>
            </a:r>
            <a:r>
              <a:rPr lang="en-US" sz="1600" dirty="0"/>
              <a:t>, indicating a strong fit. </a:t>
            </a:r>
            <a:r>
              <a:rPr lang="en-US" sz="1600" b="1" dirty="0"/>
              <a:t>Precision</a:t>
            </a:r>
            <a:r>
              <a:rPr lang="en-US" sz="1600" dirty="0"/>
              <a:t> is </a:t>
            </a:r>
            <a:r>
              <a:rPr lang="en-US" sz="1600" b="1" dirty="0"/>
              <a:t>95% for VIP Customers</a:t>
            </a:r>
            <a:r>
              <a:rPr lang="en-US" sz="1600" dirty="0"/>
              <a:t>, </a:t>
            </a:r>
            <a:r>
              <a:rPr lang="en-US" sz="1600" b="1" dirty="0"/>
              <a:t>98% for Loyal Customers</a:t>
            </a:r>
            <a:r>
              <a:rPr lang="en-US" sz="1600" dirty="0"/>
              <a:t>, </a:t>
            </a:r>
            <a:r>
              <a:rPr lang="en-US" sz="1600" b="1" dirty="0"/>
              <a:t>100% for At-Risk Customers</a:t>
            </a:r>
            <a:r>
              <a:rPr lang="en-US" sz="1600" dirty="0"/>
              <a:t>, and </a:t>
            </a:r>
            <a:r>
              <a:rPr lang="en-US" sz="1600" b="1" dirty="0"/>
              <a:t>99% for Churned Customers</a:t>
            </a:r>
            <a:r>
              <a:rPr lang="en-US" sz="1600" dirty="0"/>
              <a:t>. </a:t>
            </a:r>
            <a:r>
              <a:rPr lang="en-US" sz="1600" b="1" dirty="0"/>
              <a:t>Recall</a:t>
            </a:r>
            <a:r>
              <a:rPr lang="en-US" sz="1600" dirty="0"/>
              <a:t> remains high across all classes, ranging from </a:t>
            </a:r>
            <a:r>
              <a:rPr lang="en-US" sz="1600" b="1" dirty="0"/>
              <a:t>97% to 99%</a:t>
            </a:r>
            <a:r>
              <a:rPr lang="en-US" sz="1600" dirty="0"/>
              <a:t>. </a:t>
            </a:r>
            <a:r>
              <a:rPr lang="en-US" sz="1600" b="1" dirty="0"/>
              <a:t>F1-scores</a:t>
            </a:r>
            <a:r>
              <a:rPr lang="en-US" sz="1600" dirty="0"/>
              <a:t> indicate </a:t>
            </a:r>
            <a:r>
              <a:rPr lang="en-US" sz="1600" b="1" dirty="0"/>
              <a:t>strong performance across all categories (0.97–0.98)</a:t>
            </a:r>
            <a:r>
              <a:rPr lang="en-US" sz="1600" dirty="0"/>
              <a:t>. The </a:t>
            </a:r>
            <a:r>
              <a:rPr lang="en-US" sz="1600" b="1" dirty="0"/>
              <a:t>confusion matrix</a:t>
            </a:r>
            <a:r>
              <a:rPr lang="en-US" sz="1600" dirty="0"/>
              <a:t> shows minimal misclassifications, with </a:t>
            </a:r>
            <a:r>
              <a:rPr lang="en-US" sz="1600" b="1" dirty="0"/>
              <a:t>Class 2 (At-Risk Customers) having the highest precision, and Class 3 (Churned Customers) showing some minor misclassification with Class 0 (VIP Customers)</a:t>
            </a:r>
            <a:r>
              <a:rPr lang="en-US" sz="1600" dirty="0"/>
              <a:t>. </a:t>
            </a:r>
          </a:p>
        </p:txBody>
      </p:sp>
      <p:graphicFrame>
        <p:nvGraphicFramePr>
          <p:cNvPr id="9" name="Table 8">
            <a:extLst>
              <a:ext uri="{FF2B5EF4-FFF2-40B4-BE49-F238E27FC236}">
                <a16:creationId xmlns:a16="http://schemas.microsoft.com/office/drawing/2014/main" id="{11B48F6C-6419-47D7-A3BD-2A73303BCFB6}"/>
              </a:ext>
            </a:extLst>
          </p:cNvPr>
          <p:cNvGraphicFramePr>
            <a:graphicFrameLocks noGrp="1"/>
          </p:cNvGraphicFramePr>
          <p:nvPr>
            <p:extLst>
              <p:ext uri="{D42A27DB-BD31-4B8C-83A1-F6EECF244321}">
                <p14:modId xmlns:p14="http://schemas.microsoft.com/office/powerpoint/2010/main" val="1653242042"/>
              </p:ext>
            </p:extLst>
          </p:nvPr>
        </p:nvGraphicFramePr>
        <p:xfrm>
          <a:off x="6230049" y="673405"/>
          <a:ext cx="5845127" cy="3019526"/>
        </p:xfrm>
        <a:graphic>
          <a:graphicData uri="http://schemas.openxmlformats.org/drawingml/2006/table">
            <a:tbl>
              <a:tblPr firstRow="1" firstCol="1" bandRow="1">
                <a:tableStyleId>{5C22544A-7EE6-4342-B048-85BDC9FD1C3A}</a:tableStyleId>
              </a:tblPr>
              <a:tblGrid>
                <a:gridCol w="917296">
                  <a:extLst>
                    <a:ext uri="{9D8B030D-6E8A-4147-A177-3AD203B41FA5}">
                      <a16:colId xmlns:a16="http://schemas.microsoft.com/office/drawing/2014/main" val="362931026"/>
                    </a:ext>
                  </a:extLst>
                </a:gridCol>
                <a:gridCol w="1302952">
                  <a:extLst>
                    <a:ext uri="{9D8B030D-6E8A-4147-A177-3AD203B41FA5}">
                      <a16:colId xmlns:a16="http://schemas.microsoft.com/office/drawing/2014/main" val="2627166125"/>
                    </a:ext>
                  </a:extLst>
                </a:gridCol>
                <a:gridCol w="1353066">
                  <a:extLst>
                    <a:ext uri="{9D8B030D-6E8A-4147-A177-3AD203B41FA5}">
                      <a16:colId xmlns:a16="http://schemas.microsoft.com/office/drawing/2014/main" val="671726267"/>
                    </a:ext>
                  </a:extLst>
                </a:gridCol>
                <a:gridCol w="1347237">
                  <a:extLst>
                    <a:ext uri="{9D8B030D-6E8A-4147-A177-3AD203B41FA5}">
                      <a16:colId xmlns:a16="http://schemas.microsoft.com/office/drawing/2014/main" val="3896565734"/>
                    </a:ext>
                  </a:extLst>
                </a:gridCol>
                <a:gridCol w="924576">
                  <a:extLst>
                    <a:ext uri="{9D8B030D-6E8A-4147-A177-3AD203B41FA5}">
                      <a16:colId xmlns:a16="http://schemas.microsoft.com/office/drawing/2014/main" val="741111458"/>
                    </a:ext>
                  </a:extLst>
                </a:gridCol>
              </a:tblGrid>
              <a:tr h="301255">
                <a:tc gridSpan="5">
                  <a:txBody>
                    <a:bodyPr/>
                    <a:lstStyle/>
                    <a:p>
                      <a:pPr marL="0" marR="0">
                        <a:lnSpc>
                          <a:spcPct val="115000"/>
                        </a:lnSpc>
                        <a:spcBef>
                          <a:spcPts val="0"/>
                        </a:spcBef>
                        <a:spcAft>
                          <a:spcPts val="0"/>
                        </a:spcAft>
                      </a:pPr>
                      <a:r>
                        <a:rPr lang="en-US" sz="2000" dirty="0">
                          <a:effectLst/>
                          <a:latin typeface="Century Gothic" panose="020B0502020202020204" pitchFamily="34" charset="0"/>
                        </a:rPr>
                        <a:t>Gradient Regression Model</a:t>
                      </a:r>
                      <a:endParaRPr lang="en-US" sz="20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88780804"/>
                  </a:ext>
                </a:extLst>
              </a:tr>
              <a:tr h="168119">
                <a:tc gridSpan="5">
                  <a:txBody>
                    <a:bodyPr/>
                    <a:lstStyle/>
                    <a:p>
                      <a:pPr marL="0" marR="0">
                        <a:lnSpc>
                          <a:spcPct val="115000"/>
                        </a:lnSpc>
                        <a:spcBef>
                          <a:spcPts val="0"/>
                        </a:spcBef>
                        <a:spcAft>
                          <a:spcPts val="0"/>
                        </a:spcAft>
                      </a:pPr>
                      <a:r>
                        <a:rPr lang="en-US" sz="1100" dirty="0">
                          <a:effectLst/>
                          <a:latin typeface="Bookman Old Style" panose="02050604050505020204" pitchFamily="18" charset="0"/>
                        </a:rPr>
                        <a:t>Accuracy Score: 0.985</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93295595"/>
                  </a:ext>
                </a:extLst>
              </a:tr>
              <a:tr h="168119">
                <a:tc gridSpan="5">
                  <a:txBody>
                    <a:bodyPr/>
                    <a:lstStyle/>
                    <a:p>
                      <a:pPr marL="0" marR="0">
                        <a:lnSpc>
                          <a:spcPct val="115000"/>
                        </a:lnSpc>
                        <a:spcBef>
                          <a:spcPts val="0"/>
                        </a:spcBef>
                        <a:spcAft>
                          <a:spcPts val="0"/>
                        </a:spcAft>
                      </a:pPr>
                      <a:r>
                        <a:rPr lang="en-US" sz="1100" dirty="0">
                          <a:effectLst/>
                          <a:latin typeface="Bookman Old Style" panose="02050604050505020204" pitchFamily="18" charset="0"/>
                        </a:rPr>
                        <a:t>Classification Report:        </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74471829"/>
                  </a:ext>
                </a:extLst>
              </a:tr>
              <a:tr h="169442">
                <a:tc>
                  <a:txBody>
                    <a:bodyPr/>
                    <a:lstStyle/>
                    <a:p>
                      <a:pPr marL="0" marR="0">
                        <a:lnSpc>
                          <a:spcPct val="115000"/>
                        </a:lnSpc>
                        <a:spcBef>
                          <a:spcPts val="0"/>
                        </a:spcBef>
                        <a:spcAft>
                          <a:spcPts val="0"/>
                        </a:spcAft>
                      </a:pPr>
                      <a:r>
                        <a:rPr lang="en-US" sz="1100">
                          <a:effectLst/>
                          <a:latin typeface="Bookman Old Style" panose="02050604050505020204" pitchFamily="18" charset="0"/>
                        </a:rPr>
                        <a:t> </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40640" marR="0">
                        <a:lnSpc>
                          <a:spcPct val="115000"/>
                        </a:lnSpc>
                        <a:spcBef>
                          <a:spcPts val="0"/>
                        </a:spcBef>
                        <a:spcAft>
                          <a:spcPts val="0"/>
                        </a:spcAft>
                      </a:pPr>
                      <a:r>
                        <a:rPr lang="en-US" sz="1100" dirty="0">
                          <a:effectLst/>
                          <a:latin typeface="Bookman Old Style" panose="02050604050505020204" pitchFamily="18" charset="0"/>
                        </a:rPr>
                        <a:t>precision</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80645" marR="0">
                        <a:lnSpc>
                          <a:spcPct val="115000"/>
                        </a:lnSpc>
                        <a:spcBef>
                          <a:spcPts val="0"/>
                        </a:spcBef>
                        <a:spcAft>
                          <a:spcPts val="0"/>
                        </a:spcAft>
                      </a:pPr>
                      <a:r>
                        <a:rPr lang="en-US" sz="1100">
                          <a:effectLst/>
                          <a:latin typeface="Bookman Old Style" panose="02050604050505020204" pitchFamily="18" charset="0"/>
                        </a:rPr>
                        <a:t>  recall</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219075" marR="0">
                        <a:lnSpc>
                          <a:spcPct val="115000"/>
                        </a:lnSpc>
                        <a:spcBef>
                          <a:spcPts val="0"/>
                        </a:spcBef>
                        <a:spcAft>
                          <a:spcPts val="0"/>
                        </a:spcAft>
                      </a:pPr>
                      <a:r>
                        <a:rPr lang="en-US" sz="1100">
                          <a:effectLst/>
                          <a:latin typeface="Bookman Old Style" panose="02050604050505020204" pitchFamily="18" charset="0"/>
                        </a:rPr>
                        <a:t> f1-score</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support</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12387602"/>
                  </a:ext>
                </a:extLst>
              </a:tr>
              <a:tr h="351926">
                <a:tc>
                  <a:txBody>
                    <a:bodyPr/>
                    <a:lstStyle/>
                    <a:p>
                      <a:pPr marL="0" marR="0">
                        <a:lnSpc>
                          <a:spcPct val="115000"/>
                        </a:lnSpc>
                        <a:spcBef>
                          <a:spcPts val="0"/>
                        </a:spcBef>
                        <a:spcAft>
                          <a:spcPts val="0"/>
                        </a:spcAft>
                      </a:pPr>
                      <a:r>
                        <a:rPr lang="en-US" sz="1100">
                          <a:effectLst/>
                          <a:latin typeface="Bookman Old Style" panose="02050604050505020204" pitchFamily="18" charset="0"/>
                        </a:rPr>
                        <a:t>           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rPr>
                        <a:t>0.98</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0.99</a:t>
                      </a:r>
                    </a:p>
                  </a:txBody>
                  <a:tcPr marL="68580" marR="68580" marT="0" marB="0"/>
                </a:tc>
                <a:tc>
                  <a:txBody>
                    <a:bodyPr/>
                    <a:lstStyle/>
                    <a:p>
                      <a:pPr marL="795655" marR="0" algn="l">
                        <a:lnSpc>
                          <a:spcPct val="115000"/>
                        </a:lnSpc>
                        <a:spcBef>
                          <a:spcPts val="0"/>
                        </a:spcBef>
                        <a:spcAft>
                          <a:spcPts val="0"/>
                        </a:spcAft>
                      </a:pPr>
                      <a:r>
                        <a:rPr lang="en-US" sz="1100" dirty="0">
                          <a:effectLst/>
                          <a:latin typeface="Bookman Old Style" panose="02050604050505020204" pitchFamily="18" charset="0"/>
                        </a:rPr>
                        <a:t>0.98</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    167</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28687834"/>
                  </a:ext>
                </a:extLst>
              </a:tr>
              <a:tr h="351926">
                <a:tc>
                  <a:txBody>
                    <a:bodyPr/>
                    <a:lstStyle/>
                    <a:p>
                      <a:pPr marL="0" marR="0">
                        <a:lnSpc>
                          <a:spcPct val="115000"/>
                        </a:lnSpc>
                        <a:spcBef>
                          <a:spcPts val="0"/>
                        </a:spcBef>
                        <a:spcAft>
                          <a:spcPts val="0"/>
                        </a:spcAft>
                      </a:pPr>
                      <a:r>
                        <a:rPr lang="en-US" sz="1100" dirty="0">
                          <a:effectLst/>
                          <a:latin typeface="Bookman Old Style" panose="02050604050505020204" pitchFamily="18" charset="0"/>
                        </a:rPr>
                        <a:t>           1</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rPr>
                        <a:t>0.98</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rPr>
                        <a:t>0.98</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795655" marR="0" algn="l">
                        <a:lnSpc>
                          <a:spcPct val="115000"/>
                        </a:lnSpc>
                        <a:spcBef>
                          <a:spcPts val="0"/>
                        </a:spcBef>
                        <a:spcAft>
                          <a:spcPts val="0"/>
                        </a:spcAft>
                      </a:pPr>
                      <a:r>
                        <a:rPr lang="en-US" sz="1100" dirty="0">
                          <a:effectLst/>
                          <a:latin typeface="Bookman Old Style" panose="02050604050505020204" pitchFamily="18" charset="0"/>
                        </a:rPr>
                        <a:t>0.98         </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    171</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11880816"/>
                  </a:ext>
                </a:extLst>
              </a:tr>
              <a:tr h="351926">
                <a:tc>
                  <a:txBody>
                    <a:bodyPr/>
                    <a:lstStyle/>
                    <a:p>
                      <a:pPr marL="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2</a:t>
                      </a: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1.00</a:t>
                      </a:r>
                    </a:p>
                  </a:txBody>
                  <a:tcPr marL="68580" marR="68580" marT="0" marB="0"/>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0.98</a:t>
                      </a:r>
                    </a:p>
                  </a:txBody>
                  <a:tcPr marL="68580" marR="68580" marT="0" marB="0"/>
                </a:tc>
                <a:tc>
                  <a:txBody>
                    <a:bodyPr/>
                    <a:lstStyle/>
                    <a:p>
                      <a:pPr marL="795655" marR="0" algn="l">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0.99</a:t>
                      </a: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214</a:t>
                      </a:r>
                    </a:p>
                  </a:txBody>
                  <a:tcPr marL="68580" marR="68580" marT="0" marB="0"/>
                </a:tc>
                <a:extLst>
                  <a:ext uri="{0D108BD9-81ED-4DB2-BD59-A6C34878D82A}">
                    <a16:rowId xmlns:a16="http://schemas.microsoft.com/office/drawing/2014/main" val="3060857898"/>
                  </a:ext>
                </a:extLst>
              </a:tr>
              <a:tr h="351926">
                <a:tc>
                  <a:txBody>
                    <a:bodyPr/>
                    <a:lstStyle/>
                    <a:p>
                      <a:pPr marL="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3</a:t>
                      </a: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0.99</a:t>
                      </a:r>
                    </a:p>
                  </a:txBody>
                  <a:tcPr marL="68580" marR="68580" marT="0" marB="0">
                    <a:lnB w="12700" cap="flat" cmpd="sng" algn="ctr">
                      <a:noFill/>
                      <a:prstDash val="solid"/>
                      <a:round/>
                      <a:headEnd type="none" w="med" len="med"/>
                      <a:tailEnd type="none" w="med" len="med"/>
                    </a:lnB>
                  </a:tcPr>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1.00</a:t>
                      </a:r>
                    </a:p>
                  </a:txBody>
                  <a:tcPr marL="68580" marR="68580" marT="0" marB="0">
                    <a:lnB w="12700" cap="flat" cmpd="sng" algn="ctr">
                      <a:noFill/>
                      <a:prstDash val="solid"/>
                      <a:round/>
                      <a:headEnd type="none" w="med" len="med"/>
                      <a:tailEnd type="none" w="med" len="med"/>
                    </a:lnB>
                  </a:tcPr>
                </a:tc>
                <a:tc>
                  <a:txBody>
                    <a:bodyPr/>
                    <a:lstStyle/>
                    <a:p>
                      <a:pPr marL="795655" marR="0" algn="l">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0.99</a:t>
                      </a:r>
                    </a:p>
                  </a:txBody>
                  <a:tcPr marL="68580" marR="68580" marT="0" marB="0">
                    <a:lnB w="12700" cap="flat" cmpd="sng" algn="ctr">
                      <a:noFill/>
                      <a:prstDash val="solid"/>
                      <a:round/>
                      <a:headEnd type="none" w="med" len="med"/>
                      <a:tailEnd type="none" w="med" len="med"/>
                    </a:lnB>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228</a:t>
                      </a:r>
                    </a:p>
                  </a:txBody>
                  <a:tcPr marL="68580" marR="68580" marT="0" marB="0">
                    <a:lnB w="12700" cap="flat" cmpd="sng" algn="ctr">
                      <a:noFill/>
                      <a:prstDash val="solid"/>
                      <a:round/>
                      <a:headEnd type="none" w="med" len="med"/>
                      <a:tailEnd type="none" w="med" len="med"/>
                    </a:lnB>
                  </a:tcPr>
                </a:tc>
                <a:extLst>
                  <a:ext uri="{0D108BD9-81ED-4DB2-BD59-A6C34878D82A}">
                    <a16:rowId xmlns:a16="http://schemas.microsoft.com/office/drawing/2014/main" val="2111006419"/>
                  </a:ext>
                </a:extLst>
              </a:tr>
              <a:tr h="718757">
                <a:tc>
                  <a:txBody>
                    <a:bodyPr/>
                    <a:lstStyle/>
                    <a:p>
                      <a:pPr marL="0" marR="0">
                        <a:lnSpc>
                          <a:spcPct val="115000"/>
                        </a:lnSpc>
                        <a:spcBef>
                          <a:spcPts val="0"/>
                        </a:spcBef>
                        <a:spcAft>
                          <a:spcPts val="0"/>
                        </a:spcAft>
                      </a:pPr>
                      <a:r>
                        <a:rPr lang="en-US" sz="900" dirty="0">
                          <a:effectLst/>
                          <a:latin typeface="Bookman Old Style" panose="02050604050505020204" pitchFamily="18" charset="0"/>
                          <a:ea typeface="Calibri" panose="020F0502020204030204" pitchFamily="34" charset="0"/>
                          <a:cs typeface="Times New Roman" panose="02020603050405020304" pitchFamily="18" charset="0"/>
                        </a:rPr>
                        <a:t>CONFUSION MATRIX</a:t>
                      </a:r>
                    </a:p>
                  </a:txBody>
                  <a:tcPr marL="68580" marR="68580" marT="0" marB="0">
                    <a:lnR w="12700" cap="flat" cmpd="sng" algn="ctr">
                      <a:noFill/>
                      <a:prstDash val="solid"/>
                      <a:round/>
                      <a:headEnd type="none" w="med" len="med"/>
                      <a:tailEnd type="none" w="med" len="med"/>
                    </a:lnR>
                    <a:solidFill>
                      <a:schemeClr val="tx1"/>
                    </a:solidFill>
                  </a:tcPr>
                </a:tc>
                <a:tc gridSpan="4">
                  <a:txBody>
                    <a:bodyPr/>
                    <a:lstStyle/>
                    <a:p>
                      <a:pPr marL="367030" marR="0">
                        <a:lnSpc>
                          <a:spcPct val="115000"/>
                        </a:lnSpc>
                        <a:spcBef>
                          <a:spcPts val="0"/>
                        </a:spcBef>
                        <a:spcAft>
                          <a:spcPts val="0"/>
                        </a:spcAft>
                      </a:pPr>
                      <a:r>
                        <a:rPr lang="en-US" sz="1100" dirty="0"/>
                        <a:t>[[165 2 0 0]</a:t>
                      </a:r>
                    </a:p>
                    <a:p>
                      <a:pPr marL="367030" marR="0">
                        <a:lnSpc>
                          <a:spcPct val="115000"/>
                        </a:lnSpc>
                        <a:spcBef>
                          <a:spcPts val="0"/>
                        </a:spcBef>
                        <a:spcAft>
                          <a:spcPts val="0"/>
                        </a:spcAft>
                      </a:pPr>
                      <a:r>
                        <a:rPr lang="en-US" sz="1100" dirty="0"/>
                        <a:t> [ 1 167 0 3]</a:t>
                      </a:r>
                    </a:p>
                    <a:p>
                      <a:pPr marL="367030" marR="0">
                        <a:lnSpc>
                          <a:spcPct val="115000"/>
                        </a:lnSpc>
                        <a:spcBef>
                          <a:spcPts val="0"/>
                        </a:spcBef>
                        <a:spcAft>
                          <a:spcPts val="0"/>
                        </a:spcAft>
                      </a:pPr>
                      <a:r>
                        <a:rPr lang="en-US" sz="1100" dirty="0"/>
                        <a:t> [ 2 2 210 0]</a:t>
                      </a:r>
                    </a:p>
                    <a:p>
                      <a:pPr marL="367030" marR="0">
                        <a:lnSpc>
                          <a:spcPct val="115000"/>
                        </a:lnSpc>
                        <a:spcBef>
                          <a:spcPts val="0"/>
                        </a:spcBef>
                        <a:spcAft>
                          <a:spcPts val="0"/>
                        </a:spcAft>
                      </a:pPr>
                      <a:r>
                        <a:rPr lang="en-US" sz="1100" dirty="0"/>
                        <a:t> [ 1 0 0 227]]</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hMerge="1">
                  <a:txBody>
                    <a:bodyPr/>
                    <a:lstStyle/>
                    <a:p>
                      <a:pPr marL="570230"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795655"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0977284"/>
                  </a:ext>
                </a:extLst>
              </a:tr>
            </a:tbl>
          </a:graphicData>
        </a:graphic>
      </p:graphicFrame>
      <p:sp>
        <p:nvSpPr>
          <p:cNvPr id="10" name="TextBox 9">
            <a:extLst>
              <a:ext uri="{FF2B5EF4-FFF2-40B4-BE49-F238E27FC236}">
                <a16:creationId xmlns:a16="http://schemas.microsoft.com/office/drawing/2014/main" id="{0090809C-ADE2-44AF-BEB4-46F168BCF97A}"/>
              </a:ext>
            </a:extLst>
          </p:cNvPr>
          <p:cNvSpPr txBox="1"/>
          <p:nvPr/>
        </p:nvSpPr>
        <p:spPr>
          <a:xfrm>
            <a:off x="5961950" y="3715810"/>
            <a:ext cx="6230049" cy="3293209"/>
          </a:xfrm>
          <a:prstGeom prst="rect">
            <a:avLst/>
          </a:prstGeom>
          <a:noFill/>
        </p:spPr>
        <p:txBody>
          <a:bodyPr wrap="square" rtlCol="0">
            <a:spAutoFit/>
          </a:bodyPr>
          <a:lstStyle/>
          <a:p>
            <a:r>
              <a:rPr lang="en-US" sz="1600" dirty="0"/>
              <a:t>The model demonstrates </a:t>
            </a:r>
            <a:r>
              <a:rPr lang="en-US" sz="1600" b="1" dirty="0"/>
              <a:t>high accuracy (99%)</a:t>
            </a:r>
            <a:r>
              <a:rPr lang="en-US" sz="1600" dirty="0"/>
              <a:t>, indicating a strong fit. </a:t>
            </a:r>
            <a:r>
              <a:rPr lang="en-US" sz="1600" b="1" dirty="0"/>
              <a:t>Precision</a:t>
            </a:r>
            <a:r>
              <a:rPr lang="en-US" sz="1600" dirty="0"/>
              <a:t> is </a:t>
            </a:r>
            <a:r>
              <a:rPr lang="en-US" sz="1600" b="1" dirty="0"/>
              <a:t>98% for VIP Customers</a:t>
            </a:r>
            <a:r>
              <a:rPr lang="en-US" sz="1600" dirty="0"/>
              <a:t>, </a:t>
            </a:r>
            <a:r>
              <a:rPr lang="en-US" sz="1600" b="1" dirty="0"/>
              <a:t>98% for Loyal Customers</a:t>
            </a:r>
            <a:r>
              <a:rPr lang="en-US" sz="1600" dirty="0"/>
              <a:t>, </a:t>
            </a:r>
            <a:r>
              <a:rPr lang="en-US" sz="1600" b="1" dirty="0"/>
              <a:t>100% for At-Risk Customers</a:t>
            </a:r>
            <a:r>
              <a:rPr lang="en-US" sz="1600" dirty="0"/>
              <a:t>, and </a:t>
            </a:r>
            <a:r>
              <a:rPr lang="en-US" sz="1600" b="1" dirty="0"/>
              <a:t>99% for Churned Customers</a:t>
            </a:r>
            <a:r>
              <a:rPr lang="en-US" sz="1600" dirty="0"/>
              <a:t>. </a:t>
            </a:r>
            <a:r>
              <a:rPr lang="en-US" sz="1600" b="1" dirty="0"/>
              <a:t>Recall</a:t>
            </a:r>
            <a:r>
              <a:rPr lang="en-US" sz="1600" dirty="0"/>
              <a:t> remains high across all classes, ranging from </a:t>
            </a:r>
            <a:r>
              <a:rPr lang="en-US" sz="1600" b="1" dirty="0"/>
              <a:t>98% to 100%</a:t>
            </a:r>
            <a:r>
              <a:rPr lang="en-US" sz="1600" dirty="0"/>
              <a:t>. </a:t>
            </a:r>
            <a:r>
              <a:rPr lang="en-US" sz="1600" b="1" dirty="0"/>
              <a:t>F1-scores</a:t>
            </a:r>
            <a:r>
              <a:rPr lang="en-US" sz="1600" dirty="0"/>
              <a:t> indicate </a:t>
            </a:r>
            <a:r>
              <a:rPr lang="en-US" sz="1600" b="1" dirty="0"/>
              <a:t>strong performance across all categories (0.98–0.99)</a:t>
            </a:r>
            <a:r>
              <a:rPr lang="en-US" sz="1600" dirty="0"/>
              <a:t>. The </a:t>
            </a:r>
            <a:r>
              <a:rPr lang="en-US" sz="1600" b="1" dirty="0"/>
              <a:t>confusion matrix shows minimal misclassifications</a:t>
            </a:r>
            <a:r>
              <a:rPr lang="en-US" sz="1600" dirty="0"/>
              <a:t>, with the </a:t>
            </a:r>
            <a:r>
              <a:rPr lang="en-US" sz="1600" b="1" dirty="0"/>
              <a:t>largest misclassification occurring in Class 1 (Loyal Customers), where a few were predicted as Class 3 (Churned Customers.)</a:t>
            </a:r>
          </a:p>
          <a:p>
            <a:r>
              <a:rPr lang="en-US" sz="1600" b="1" dirty="0"/>
              <a:t>Final Model</a:t>
            </a:r>
          </a:p>
          <a:p>
            <a:r>
              <a:rPr lang="en-US" sz="1600" dirty="0"/>
              <a:t>Gradient Boost Model. This is because of its high performance since it has the best accuracy and high F1 scores compared to the Random Forest Model. </a:t>
            </a:r>
          </a:p>
          <a:p>
            <a:endParaRPr lang="en-US" sz="1600" dirty="0"/>
          </a:p>
        </p:txBody>
      </p:sp>
      <p:graphicFrame>
        <p:nvGraphicFramePr>
          <p:cNvPr id="12" name="Table 11">
            <a:extLst>
              <a:ext uri="{FF2B5EF4-FFF2-40B4-BE49-F238E27FC236}">
                <a16:creationId xmlns:a16="http://schemas.microsoft.com/office/drawing/2014/main" id="{D1647682-6EF8-4BEA-BBE8-DC1D37493BAE}"/>
              </a:ext>
            </a:extLst>
          </p:cNvPr>
          <p:cNvGraphicFramePr>
            <a:graphicFrameLocks noGrp="1"/>
          </p:cNvGraphicFramePr>
          <p:nvPr>
            <p:extLst>
              <p:ext uri="{D42A27DB-BD31-4B8C-83A1-F6EECF244321}">
                <p14:modId xmlns:p14="http://schemas.microsoft.com/office/powerpoint/2010/main" val="1422459686"/>
              </p:ext>
            </p:extLst>
          </p:nvPr>
        </p:nvGraphicFramePr>
        <p:xfrm>
          <a:off x="116824" y="673405"/>
          <a:ext cx="5845127" cy="3017558"/>
        </p:xfrm>
        <a:graphic>
          <a:graphicData uri="http://schemas.openxmlformats.org/drawingml/2006/table">
            <a:tbl>
              <a:tblPr firstRow="1" firstCol="1" bandRow="1">
                <a:tableStyleId>{5C22544A-7EE6-4342-B048-85BDC9FD1C3A}</a:tableStyleId>
              </a:tblPr>
              <a:tblGrid>
                <a:gridCol w="917296">
                  <a:extLst>
                    <a:ext uri="{9D8B030D-6E8A-4147-A177-3AD203B41FA5}">
                      <a16:colId xmlns:a16="http://schemas.microsoft.com/office/drawing/2014/main" val="362931026"/>
                    </a:ext>
                  </a:extLst>
                </a:gridCol>
                <a:gridCol w="1302953">
                  <a:extLst>
                    <a:ext uri="{9D8B030D-6E8A-4147-A177-3AD203B41FA5}">
                      <a16:colId xmlns:a16="http://schemas.microsoft.com/office/drawing/2014/main" val="2627166125"/>
                    </a:ext>
                  </a:extLst>
                </a:gridCol>
                <a:gridCol w="1353066">
                  <a:extLst>
                    <a:ext uri="{9D8B030D-6E8A-4147-A177-3AD203B41FA5}">
                      <a16:colId xmlns:a16="http://schemas.microsoft.com/office/drawing/2014/main" val="671726267"/>
                    </a:ext>
                  </a:extLst>
                </a:gridCol>
                <a:gridCol w="1326361">
                  <a:extLst>
                    <a:ext uri="{9D8B030D-6E8A-4147-A177-3AD203B41FA5}">
                      <a16:colId xmlns:a16="http://schemas.microsoft.com/office/drawing/2014/main" val="3896565734"/>
                    </a:ext>
                  </a:extLst>
                </a:gridCol>
                <a:gridCol w="945451">
                  <a:extLst>
                    <a:ext uri="{9D8B030D-6E8A-4147-A177-3AD203B41FA5}">
                      <a16:colId xmlns:a16="http://schemas.microsoft.com/office/drawing/2014/main" val="741111458"/>
                    </a:ext>
                  </a:extLst>
                </a:gridCol>
              </a:tblGrid>
              <a:tr h="301255">
                <a:tc gridSpan="5">
                  <a:txBody>
                    <a:bodyPr/>
                    <a:lstStyle/>
                    <a:p>
                      <a:pPr marL="0" marR="0">
                        <a:lnSpc>
                          <a:spcPct val="115000"/>
                        </a:lnSpc>
                        <a:spcBef>
                          <a:spcPts val="0"/>
                        </a:spcBef>
                        <a:spcAft>
                          <a:spcPts val="0"/>
                        </a:spcAft>
                      </a:pPr>
                      <a:r>
                        <a:rPr lang="en-US" sz="2000" dirty="0">
                          <a:effectLst/>
                          <a:latin typeface="Century Gothic" panose="020B0502020202020204" pitchFamily="34" charset="0"/>
                        </a:rPr>
                        <a:t> Random Forest Model</a:t>
                      </a:r>
                      <a:endParaRPr lang="en-US" sz="20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88780804"/>
                  </a:ext>
                </a:extLst>
              </a:tr>
              <a:tr h="168119">
                <a:tc gridSpan="5">
                  <a:txBody>
                    <a:bodyPr/>
                    <a:lstStyle/>
                    <a:p>
                      <a:pPr marL="0" marR="0">
                        <a:lnSpc>
                          <a:spcPct val="115000"/>
                        </a:lnSpc>
                        <a:spcBef>
                          <a:spcPts val="0"/>
                        </a:spcBef>
                        <a:spcAft>
                          <a:spcPts val="0"/>
                        </a:spcAft>
                      </a:pPr>
                      <a:r>
                        <a:rPr lang="en-US" sz="1100" dirty="0">
                          <a:effectLst/>
                          <a:latin typeface="Bookman Old Style" panose="02050604050505020204" pitchFamily="18" charset="0"/>
                        </a:rPr>
                        <a:t>Accuracy Score: 0.985</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93295595"/>
                  </a:ext>
                </a:extLst>
              </a:tr>
              <a:tr h="168119">
                <a:tc gridSpan="5">
                  <a:txBody>
                    <a:bodyPr/>
                    <a:lstStyle/>
                    <a:p>
                      <a:pPr marL="0" marR="0">
                        <a:lnSpc>
                          <a:spcPct val="115000"/>
                        </a:lnSpc>
                        <a:spcBef>
                          <a:spcPts val="0"/>
                        </a:spcBef>
                        <a:spcAft>
                          <a:spcPts val="0"/>
                        </a:spcAft>
                      </a:pPr>
                      <a:r>
                        <a:rPr lang="en-US" sz="1100" dirty="0">
                          <a:effectLst/>
                          <a:latin typeface="Bookman Old Style" panose="02050604050505020204" pitchFamily="18" charset="0"/>
                        </a:rPr>
                        <a:t>Classification Report:        </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74471829"/>
                  </a:ext>
                </a:extLst>
              </a:tr>
              <a:tr h="169442">
                <a:tc>
                  <a:txBody>
                    <a:bodyPr/>
                    <a:lstStyle/>
                    <a:p>
                      <a:pPr marL="0" marR="0">
                        <a:lnSpc>
                          <a:spcPct val="115000"/>
                        </a:lnSpc>
                        <a:spcBef>
                          <a:spcPts val="0"/>
                        </a:spcBef>
                        <a:spcAft>
                          <a:spcPts val="0"/>
                        </a:spcAft>
                      </a:pPr>
                      <a:r>
                        <a:rPr lang="en-US" sz="1100">
                          <a:effectLst/>
                          <a:latin typeface="Bookman Old Style" panose="02050604050505020204" pitchFamily="18" charset="0"/>
                        </a:rPr>
                        <a:t> </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40640" marR="0">
                        <a:lnSpc>
                          <a:spcPct val="115000"/>
                        </a:lnSpc>
                        <a:spcBef>
                          <a:spcPts val="0"/>
                        </a:spcBef>
                        <a:spcAft>
                          <a:spcPts val="0"/>
                        </a:spcAft>
                      </a:pPr>
                      <a:r>
                        <a:rPr lang="en-US" sz="1100" dirty="0">
                          <a:effectLst/>
                          <a:latin typeface="Bookman Old Style" panose="02050604050505020204" pitchFamily="18" charset="0"/>
                        </a:rPr>
                        <a:t>precision</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80645" marR="0">
                        <a:lnSpc>
                          <a:spcPct val="115000"/>
                        </a:lnSpc>
                        <a:spcBef>
                          <a:spcPts val="0"/>
                        </a:spcBef>
                        <a:spcAft>
                          <a:spcPts val="0"/>
                        </a:spcAft>
                      </a:pPr>
                      <a:r>
                        <a:rPr lang="en-US" sz="1100">
                          <a:effectLst/>
                          <a:latin typeface="Bookman Old Style" panose="02050604050505020204" pitchFamily="18" charset="0"/>
                        </a:rPr>
                        <a:t>  recall</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219075" marR="0">
                        <a:lnSpc>
                          <a:spcPct val="115000"/>
                        </a:lnSpc>
                        <a:spcBef>
                          <a:spcPts val="0"/>
                        </a:spcBef>
                        <a:spcAft>
                          <a:spcPts val="0"/>
                        </a:spcAft>
                      </a:pPr>
                      <a:r>
                        <a:rPr lang="en-US" sz="1100">
                          <a:effectLst/>
                          <a:latin typeface="Bookman Old Style" panose="02050604050505020204" pitchFamily="18" charset="0"/>
                        </a:rPr>
                        <a:t> f1-score</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support</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12387602"/>
                  </a:ext>
                </a:extLst>
              </a:tr>
              <a:tr h="351926">
                <a:tc>
                  <a:txBody>
                    <a:bodyPr/>
                    <a:lstStyle/>
                    <a:p>
                      <a:pPr marL="0" marR="0">
                        <a:lnSpc>
                          <a:spcPct val="115000"/>
                        </a:lnSpc>
                        <a:spcBef>
                          <a:spcPts val="0"/>
                        </a:spcBef>
                        <a:spcAft>
                          <a:spcPts val="0"/>
                        </a:spcAft>
                      </a:pPr>
                      <a:r>
                        <a:rPr lang="en-US" sz="1100">
                          <a:effectLst/>
                          <a:latin typeface="Bookman Old Style" panose="02050604050505020204" pitchFamily="18" charset="0"/>
                        </a:rPr>
                        <a:t>           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rPr>
                        <a:t>0.95</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0.99</a:t>
                      </a:r>
                    </a:p>
                  </a:txBody>
                  <a:tcPr marL="68580" marR="68580" marT="0" marB="0"/>
                </a:tc>
                <a:tc>
                  <a:txBody>
                    <a:bodyPr/>
                    <a:lstStyle/>
                    <a:p>
                      <a:pPr marL="795655" marR="0">
                        <a:lnSpc>
                          <a:spcPct val="115000"/>
                        </a:lnSpc>
                        <a:spcBef>
                          <a:spcPts val="0"/>
                        </a:spcBef>
                        <a:spcAft>
                          <a:spcPts val="0"/>
                        </a:spcAft>
                      </a:pPr>
                      <a:r>
                        <a:rPr lang="en-US" sz="1100" dirty="0">
                          <a:effectLst/>
                          <a:latin typeface="Bookman Old Style" panose="02050604050505020204" pitchFamily="18" charset="0"/>
                        </a:rPr>
                        <a:t>0.97</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    167</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28687834"/>
                  </a:ext>
                </a:extLst>
              </a:tr>
              <a:tr h="351926">
                <a:tc>
                  <a:txBody>
                    <a:bodyPr/>
                    <a:lstStyle/>
                    <a:p>
                      <a:pPr marL="0" marR="0">
                        <a:lnSpc>
                          <a:spcPct val="115000"/>
                        </a:lnSpc>
                        <a:spcBef>
                          <a:spcPts val="0"/>
                        </a:spcBef>
                        <a:spcAft>
                          <a:spcPts val="0"/>
                        </a:spcAft>
                      </a:pPr>
                      <a:r>
                        <a:rPr lang="en-US" sz="1100" dirty="0">
                          <a:effectLst/>
                          <a:latin typeface="Bookman Old Style" panose="02050604050505020204" pitchFamily="18" charset="0"/>
                        </a:rPr>
                        <a:t>           1</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rPr>
                        <a:t>0.98</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rPr>
                        <a:t>0.98</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795655" marR="0">
                        <a:lnSpc>
                          <a:spcPct val="115000"/>
                        </a:lnSpc>
                        <a:spcBef>
                          <a:spcPts val="0"/>
                        </a:spcBef>
                        <a:spcAft>
                          <a:spcPts val="0"/>
                        </a:spcAft>
                      </a:pPr>
                      <a:r>
                        <a:rPr lang="en-US" sz="1100" dirty="0">
                          <a:effectLst/>
                          <a:latin typeface="Bookman Old Style" panose="02050604050505020204" pitchFamily="18" charset="0"/>
                        </a:rPr>
                        <a:t>0.98         </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    171</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11880816"/>
                  </a:ext>
                </a:extLst>
              </a:tr>
              <a:tr h="351926">
                <a:tc>
                  <a:txBody>
                    <a:bodyPr/>
                    <a:lstStyle/>
                    <a:p>
                      <a:pPr marL="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2</a:t>
                      </a: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1.00</a:t>
                      </a:r>
                    </a:p>
                  </a:txBody>
                  <a:tcPr marL="68580" marR="68580" marT="0" marB="0"/>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0.97</a:t>
                      </a:r>
                    </a:p>
                  </a:txBody>
                  <a:tcPr marL="68580" marR="68580" marT="0" marB="0"/>
                </a:tc>
                <a:tc>
                  <a:txBody>
                    <a:bodyPr/>
                    <a:lstStyle/>
                    <a:p>
                      <a:pPr marL="795655"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0.98</a:t>
                      </a: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214</a:t>
                      </a:r>
                    </a:p>
                  </a:txBody>
                  <a:tcPr marL="68580" marR="68580" marT="0" marB="0"/>
                </a:tc>
                <a:extLst>
                  <a:ext uri="{0D108BD9-81ED-4DB2-BD59-A6C34878D82A}">
                    <a16:rowId xmlns:a16="http://schemas.microsoft.com/office/drawing/2014/main" val="3060857898"/>
                  </a:ext>
                </a:extLst>
              </a:tr>
              <a:tr h="351926">
                <a:tc>
                  <a:txBody>
                    <a:bodyPr/>
                    <a:lstStyle/>
                    <a:p>
                      <a:pPr marL="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3</a:t>
                      </a: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0.99</a:t>
                      </a:r>
                    </a:p>
                  </a:txBody>
                  <a:tcPr marL="68580" marR="68580" marT="0" marB="0">
                    <a:lnB w="12700" cap="flat" cmpd="sng" algn="ctr">
                      <a:noFill/>
                      <a:prstDash val="solid"/>
                      <a:round/>
                      <a:headEnd type="none" w="med" len="med"/>
                      <a:tailEnd type="none" w="med" len="med"/>
                    </a:lnB>
                  </a:tcPr>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0.98</a:t>
                      </a:r>
                    </a:p>
                  </a:txBody>
                  <a:tcPr marL="68580" marR="68580" marT="0" marB="0">
                    <a:lnB w="12700" cap="flat" cmpd="sng" algn="ctr">
                      <a:noFill/>
                      <a:prstDash val="solid"/>
                      <a:round/>
                      <a:headEnd type="none" w="med" len="med"/>
                      <a:tailEnd type="none" w="med" len="med"/>
                    </a:lnB>
                  </a:tcPr>
                </a:tc>
                <a:tc>
                  <a:txBody>
                    <a:bodyPr/>
                    <a:lstStyle/>
                    <a:p>
                      <a:pPr marL="795655"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0.98</a:t>
                      </a:r>
                    </a:p>
                  </a:txBody>
                  <a:tcPr marL="68580" marR="68580" marT="0" marB="0">
                    <a:lnB w="12700" cap="flat" cmpd="sng" algn="ctr">
                      <a:noFill/>
                      <a:prstDash val="solid"/>
                      <a:round/>
                      <a:headEnd type="none" w="med" len="med"/>
                      <a:tailEnd type="none" w="med" len="med"/>
                    </a:lnB>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228</a:t>
                      </a:r>
                    </a:p>
                  </a:txBody>
                  <a:tcPr marL="68580" marR="68580" marT="0" marB="0">
                    <a:lnB w="12700" cap="flat" cmpd="sng" algn="ctr">
                      <a:noFill/>
                      <a:prstDash val="solid"/>
                      <a:round/>
                      <a:headEnd type="none" w="med" len="med"/>
                      <a:tailEnd type="none" w="med" len="med"/>
                    </a:lnB>
                  </a:tcPr>
                </a:tc>
                <a:extLst>
                  <a:ext uri="{0D108BD9-81ED-4DB2-BD59-A6C34878D82A}">
                    <a16:rowId xmlns:a16="http://schemas.microsoft.com/office/drawing/2014/main" val="2111006419"/>
                  </a:ext>
                </a:extLst>
              </a:tr>
              <a:tr h="718757">
                <a:tc>
                  <a:txBody>
                    <a:bodyPr/>
                    <a:lstStyle/>
                    <a:p>
                      <a:pPr marL="0" marR="0">
                        <a:lnSpc>
                          <a:spcPct val="115000"/>
                        </a:lnSpc>
                        <a:spcBef>
                          <a:spcPts val="0"/>
                        </a:spcBef>
                        <a:spcAft>
                          <a:spcPts val="0"/>
                        </a:spcAft>
                      </a:pPr>
                      <a:r>
                        <a:rPr lang="en-US" sz="900" dirty="0">
                          <a:effectLst/>
                          <a:latin typeface="Bookman Old Style" panose="02050604050505020204" pitchFamily="18" charset="0"/>
                          <a:ea typeface="Calibri" panose="020F0502020204030204" pitchFamily="34" charset="0"/>
                          <a:cs typeface="Times New Roman" panose="02020603050405020304" pitchFamily="18" charset="0"/>
                        </a:rPr>
                        <a:t>CONFUSION MATRIX</a:t>
                      </a:r>
                    </a:p>
                  </a:txBody>
                  <a:tcPr marL="68580" marR="68580" marT="0" marB="0">
                    <a:lnR w="12700" cap="flat" cmpd="sng" algn="ctr">
                      <a:noFill/>
                      <a:prstDash val="solid"/>
                      <a:round/>
                      <a:headEnd type="none" w="med" len="med"/>
                      <a:tailEnd type="none" w="med" len="med"/>
                    </a:lnR>
                    <a:solidFill>
                      <a:schemeClr val="tx1"/>
                    </a:solidFill>
                  </a:tcPr>
                </a:tc>
                <a:tc gridSpan="4">
                  <a:txBody>
                    <a:bodyPr/>
                    <a:lstStyle/>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[[165   1   1   0]</a:t>
                      </a:r>
                    </a:p>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  0 168   0   3]</a:t>
                      </a:r>
                    </a:p>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  4   2 208   0]</a:t>
                      </a:r>
                    </a:p>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  5   0   0 223]]</a:t>
                      </a: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hMerge="1">
                  <a:txBody>
                    <a:bodyPr/>
                    <a:lstStyle/>
                    <a:p>
                      <a:pPr marL="570230"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795655"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0977284"/>
                  </a:ext>
                </a:extLst>
              </a:tr>
            </a:tbl>
          </a:graphicData>
        </a:graphic>
      </p:graphicFrame>
    </p:spTree>
    <p:extLst>
      <p:ext uri="{BB962C8B-B14F-4D97-AF65-F5344CB8AC3E}">
        <p14:creationId xmlns:p14="http://schemas.microsoft.com/office/powerpoint/2010/main" val="1327790370"/>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7D3C4A6-65E2-4113-9DEB-7AA1030E49F3}"/>
              </a:ext>
            </a:extLst>
          </p:cNvPr>
          <p:cNvSpPr txBox="1"/>
          <p:nvPr/>
        </p:nvSpPr>
        <p:spPr>
          <a:xfrm>
            <a:off x="4360985" y="86916"/>
            <a:ext cx="7831015" cy="6771084"/>
          </a:xfrm>
          <a:prstGeom prst="rect">
            <a:avLst/>
          </a:prstGeom>
          <a:noFill/>
        </p:spPr>
        <p:txBody>
          <a:bodyPr wrap="square" rtlCol="0">
            <a:spAutoFit/>
          </a:bodyPr>
          <a:lstStyle/>
          <a:p>
            <a:r>
              <a:rPr lang="en-US" sz="3200" b="1" dirty="0">
                <a:solidFill>
                  <a:schemeClr val="tx2">
                    <a:lumMod val="50000"/>
                  </a:schemeClr>
                </a:solidFill>
                <a:latin typeface="Century Gothic" panose="020B0502020202020204" pitchFamily="34" charset="0"/>
              </a:rPr>
              <a:t>Steps to Build the </a:t>
            </a:r>
            <a:r>
              <a:rPr lang="en-US" sz="3200" b="1" i="0" dirty="0">
                <a:effectLst/>
                <a:latin typeface="system-ui"/>
              </a:rPr>
              <a:t>Customer Lifetime Prediction Model</a:t>
            </a:r>
            <a:endParaRPr lang="en-US" sz="3200" b="1" dirty="0">
              <a:solidFill>
                <a:schemeClr val="tx2">
                  <a:lumMod val="50000"/>
                </a:schemeClr>
              </a:solidFill>
              <a:latin typeface="Century Gothic" panose="020B0502020202020204" pitchFamily="34" charset="0"/>
            </a:endParaRPr>
          </a:p>
          <a:p>
            <a:r>
              <a:rPr lang="en-US" sz="2800" b="1" dirty="0">
                <a:solidFill>
                  <a:schemeClr val="tx2">
                    <a:lumMod val="50000"/>
                  </a:schemeClr>
                </a:solidFill>
                <a:latin typeface="Century Gothic" panose="020B0502020202020204" pitchFamily="34" charset="0"/>
              </a:rPr>
              <a:t>Preprocessing</a:t>
            </a:r>
          </a:p>
          <a:p>
            <a:r>
              <a:rPr lang="en-US" sz="2000" dirty="0">
                <a:latin typeface="Bookman Old Style" panose="02050604050505020204" pitchFamily="18" charset="0"/>
              </a:rPr>
              <a:t>1. Identify the target variable and features: </a:t>
            </a:r>
          </a:p>
          <a:p>
            <a:pPr marL="457200" indent="-457200">
              <a:buFont typeface="Arial" panose="020B0604020202020204" pitchFamily="34" charset="0"/>
              <a:buChar char="•"/>
            </a:pPr>
            <a:r>
              <a:rPr lang="en-US" sz="2000" dirty="0">
                <a:latin typeface="Bookman Old Style" panose="02050604050505020204" pitchFamily="18" charset="0"/>
              </a:rPr>
              <a:t>Target-</a:t>
            </a:r>
            <a:r>
              <a:rPr lang="en-US" sz="2000" b="1" dirty="0">
                <a:latin typeface="Bookman Old Style" panose="02050604050505020204" pitchFamily="18" charset="0"/>
              </a:rPr>
              <a:t> </a:t>
            </a:r>
            <a:r>
              <a:rPr lang="en-US" sz="2000" dirty="0">
                <a:latin typeface="Bookman Old Style" panose="02050604050505020204" pitchFamily="18" charset="0"/>
              </a:rPr>
              <a:t>CLV encoded</a:t>
            </a:r>
          </a:p>
          <a:p>
            <a:pPr marL="457200" indent="-457200">
              <a:buFont typeface="Arial" panose="020B0604020202020204" pitchFamily="34" charset="0"/>
              <a:buChar char="•"/>
            </a:pPr>
            <a:r>
              <a:rPr lang="en-US" sz="2000" b="0" dirty="0">
                <a:effectLst/>
                <a:latin typeface="Bookman Old Style" panose="02050604050505020204" pitchFamily="18" charset="0"/>
                <a:ea typeface="Verdana" panose="020B0604030504040204" pitchFamily="34" charset="0"/>
              </a:rPr>
              <a:t>Gender</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encoded, Item Purchased</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encoded</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 Category</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encoded</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Segment</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encoded, Subscription Status encoded</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Preferred Payment Method</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encoded</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  Purchase Amount (USD) ,'Previous Purchases ,</a:t>
            </a:r>
            <a:r>
              <a:rPr lang="en-US" sz="2000" dirty="0">
                <a:latin typeface="Bookman Old Style" panose="02050604050505020204" pitchFamily="18" charset="0"/>
                <a:ea typeface="Verdana" panose="020B0604030504040204" pitchFamily="34" charset="0"/>
              </a:rPr>
              <a:t> </a:t>
            </a:r>
            <a:r>
              <a:rPr lang="en-US" sz="2000" b="0" dirty="0">
                <a:effectLst/>
                <a:latin typeface="Bookman Old Style" panose="02050604050505020204" pitchFamily="18" charset="0"/>
                <a:ea typeface="Verdana" panose="020B0604030504040204" pitchFamily="34" charset="0"/>
              </a:rPr>
              <a:t>Review Rating . </a:t>
            </a:r>
            <a:r>
              <a:rPr lang="en-US" sz="2000" dirty="0">
                <a:latin typeface="Bookman Old Style" panose="02050604050505020204" pitchFamily="18" charset="0"/>
                <a:ea typeface="Verdana" panose="020B0604030504040204" pitchFamily="34" charset="0"/>
              </a:rPr>
              <a:t>The other columns</a:t>
            </a:r>
            <a:r>
              <a:rPr lang="en-US" sz="2000" b="0" dirty="0">
                <a:effectLst/>
                <a:latin typeface="Bookman Old Style" panose="02050604050505020204" pitchFamily="18" charset="0"/>
                <a:ea typeface="Verdana" panose="020B0604030504040204" pitchFamily="34" charset="0"/>
              </a:rPr>
              <a:t> showed weak correlations with </a:t>
            </a:r>
            <a:r>
              <a:rPr lang="en-US" sz="2000" dirty="0">
                <a:latin typeface="Bookman Old Style" panose="02050604050505020204" pitchFamily="18" charset="0"/>
                <a:ea typeface="Verdana" panose="020B0604030504040204" pitchFamily="34" charset="0"/>
              </a:rPr>
              <a:t>CLV encoded</a:t>
            </a:r>
            <a:r>
              <a:rPr lang="en-US" sz="2000" b="0" dirty="0">
                <a:effectLst/>
                <a:latin typeface="Bookman Old Style" panose="02050604050505020204" pitchFamily="18" charset="0"/>
                <a:ea typeface="Verdana" panose="020B0604030504040204" pitchFamily="34" charset="0"/>
              </a:rPr>
              <a:t> based on the heatmap and visualizations. Therefore, these features were excluded from the analysis.</a:t>
            </a:r>
          </a:p>
          <a:p>
            <a:r>
              <a:rPr lang="en-US" sz="2000" dirty="0">
                <a:latin typeface="Bookman Old Style" panose="02050604050505020204" pitchFamily="18" charset="0"/>
              </a:rPr>
              <a:t>2. Standardized numerical features using Standard Scaler.</a:t>
            </a:r>
            <a:endParaRPr lang="en-US" sz="2000" b="0" dirty="0">
              <a:effectLst/>
              <a:latin typeface="Bookman Old Style" panose="02050604050505020204" pitchFamily="18" charset="0"/>
              <a:ea typeface="Verdana" panose="020B0604030504040204" pitchFamily="34" charset="0"/>
            </a:endParaRPr>
          </a:p>
          <a:p>
            <a:r>
              <a:rPr lang="en-US" sz="2000" dirty="0">
                <a:latin typeface="Bookman Old Style" panose="02050604050505020204" pitchFamily="18" charset="0"/>
              </a:rPr>
              <a:t>3. Split the data into training and testing sets using the 80-20 ratio</a:t>
            </a:r>
            <a:r>
              <a:rPr lang="en-US" sz="2000" dirty="0">
                <a:latin typeface="Bookman Old Style" panose="02050604050505020204" pitchFamily="18" charset="0"/>
                <a:ea typeface="Verdana" panose="020B0604030504040204" pitchFamily="34" charset="0"/>
              </a:rPr>
              <a:t>.</a:t>
            </a:r>
          </a:p>
          <a:p>
            <a:r>
              <a:rPr lang="en-US" sz="2400" b="1" dirty="0">
                <a:latin typeface="Bookman Old Style" panose="02050604050505020204" pitchFamily="18" charset="0"/>
              </a:rPr>
              <a:t>Models Used</a:t>
            </a:r>
            <a:endParaRPr lang="en-US" sz="2000" dirty="0">
              <a:latin typeface="Bookman Old Style" panose="02050604050505020204" pitchFamily="18" charset="0"/>
            </a:endParaRPr>
          </a:p>
          <a:p>
            <a:r>
              <a:rPr lang="en-US" sz="2000" dirty="0">
                <a:latin typeface="Bookman Old Style" panose="02050604050505020204" pitchFamily="18" charset="0"/>
              </a:rPr>
              <a:t>1. Logistic Regression</a:t>
            </a:r>
          </a:p>
          <a:p>
            <a:r>
              <a:rPr lang="en-US" sz="2000" dirty="0">
                <a:latin typeface="Bookman Old Style" panose="02050604050505020204" pitchFamily="18" charset="0"/>
              </a:rPr>
              <a:t>2. Gradient Boosting Model</a:t>
            </a:r>
          </a:p>
          <a:p>
            <a:r>
              <a:rPr lang="en-US" sz="2000" dirty="0">
                <a:latin typeface="Bookman Old Style" panose="02050604050505020204" pitchFamily="18" charset="0"/>
              </a:rPr>
              <a:t>3. XGBoost Model</a:t>
            </a:r>
          </a:p>
          <a:p>
            <a:endParaRPr lang="en-US" dirty="0"/>
          </a:p>
        </p:txBody>
      </p:sp>
      <p:sp>
        <p:nvSpPr>
          <p:cNvPr id="6" name="Arrow: Pentagon 5">
            <a:extLst>
              <a:ext uri="{FF2B5EF4-FFF2-40B4-BE49-F238E27FC236}">
                <a16:creationId xmlns:a16="http://schemas.microsoft.com/office/drawing/2014/main" id="{4EF6C21D-7BB9-42E7-9807-E3E591C84FA7}"/>
              </a:ext>
            </a:extLst>
          </p:cNvPr>
          <p:cNvSpPr/>
          <p:nvPr/>
        </p:nvSpPr>
        <p:spPr>
          <a:xfrm>
            <a:off x="0" y="0"/>
            <a:ext cx="4768948" cy="6858000"/>
          </a:xfrm>
          <a:prstGeom prst="homePlat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B6F4778-303E-4EC4-9D3D-6FFDE1F01B5B}"/>
              </a:ext>
            </a:extLst>
          </p:cNvPr>
          <p:cNvSpPr txBox="1"/>
          <p:nvPr/>
        </p:nvSpPr>
        <p:spPr>
          <a:xfrm>
            <a:off x="0" y="1997612"/>
            <a:ext cx="3502855" cy="1569660"/>
          </a:xfrm>
          <a:prstGeom prst="rect">
            <a:avLst/>
          </a:prstGeom>
          <a:noFill/>
        </p:spPr>
        <p:txBody>
          <a:bodyPr wrap="square" rtlCol="0">
            <a:spAutoFit/>
          </a:bodyPr>
          <a:lstStyle/>
          <a:p>
            <a:r>
              <a:rPr lang="en-US" sz="4800" b="1" dirty="0">
                <a:solidFill>
                  <a:schemeClr val="bg1"/>
                </a:solidFill>
                <a:latin typeface="Century Gothic" panose="020B0502020202020204" pitchFamily="34" charset="0"/>
              </a:rPr>
              <a:t>MODEL </a:t>
            </a:r>
          </a:p>
          <a:p>
            <a:r>
              <a:rPr lang="en-US" sz="4800" b="1" dirty="0">
                <a:solidFill>
                  <a:schemeClr val="bg1"/>
                </a:solidFill>
                <a:latin typeface="Century Gothic" panose="020B0502020202020204" pitchFamily="34" charset="0"/>
              </a:rPr>
              <a:t>SELECTION</a:t>
            </a:r>
          </a:p>
        </p:txBody>
      </p:sp>
    </p:spTree>
    <p:extLst>
      <p:ext uri="{BB962C8B-B14F-4D97-AF65-F5344CB8AC3E}">
        <p14:creationId xmlns:p14="http://schemas.microsoft.com/office/powerpoint/2010/main" val="269948480"/>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89574E4-81DC-4FCD-AC2E-4A5B5E6DFE0E}"/>
              </a:ext>
            </a:extLst>
          </p:cNvPr>
          <p:cNvSpPr txBox="1"/>
          <p:nvPr/>
        </p:nvSpPr>
        <p:spPr>
          <a:xfrm>
            <a:off x="2966646" y="154745"/>
            <a:ext cx="5994473" cy="738664"/>
          </a:xfrm>
          <a:prstGeom prst="rect">
            <a:avLst/>
          </a:prstGeom>
          <a:noFill/>
        </p:spPr>
        <p:txBody>
          <a:bodyPr wrap="square" rtlCol="0">
            <a:spAutoFit/>
          </a:bodyPr>
          <a:lstStyle/>
          <a:p>
            <a:r>
              <a:rPr lang="en-US" sz="2400" b="1" dirty="0">
                <a:latin typeface="Century Gothic" panose="020B0502020202020204" pitchFamily="34" charset="0"/>
              </a:rPr>
              <a:t>Model Performance Comparison</a:t>
            </a:r>
          </a:p>
          <a:p>
            <a:endParaRPr lang="en-US" dirty="0"/>
          </a:p>
        </p:txBody>
      </p:sp>
      <p:sp>
        <p:nvSpPr>
          <p:cNvPr id="8" name="TextBox 7">
            <a:extLst>
              <a:ext uri="{FF2B5EF4-FFF2-40B4-BE49-F238E27FC236}">
                <a16:creationId xmlns:a16="http://schemas.microsoft.com/office/drawing/2014/main" id="{125F753B-A53E-47EC-B8F3-4D56E8D64EE1}"/>
              </a:ext>
            </a:extLst>
          </p:cNvPr>
          <p:cNvSpPr txBox="1"/>
          <p:nvPr/>
        </p:nvSpPr>
        <p:spPr>
          <a:xfrm>
            <a:off x="113603" y="3245328"/>
            <a:ext cx="5706086" cy="3293209"/>
          </a:xfrm>
          <a:prstGeom prst="rect">
            <a:avLst/>
          </a:prstGeom>
          <a:noFill/>
        </p:spPr>
        <p:txBody>
          <a:bodyPr wrap="square" rtlCol="0">
            <a:spAutoFit/>
          </a:bodyPr>
          <a:lstStyle/>
          <a:p>
            <a:r>
              <a:rPr lang="en-US" sz="1600" dirty="0"/>
              <a:t>The model achieves an </a:t>
            </a:r>
            <a:r>
              <a:rPr lang="en-US" sz="1600" b="1" dirty="0"/>
              <a:t>83% accuracy</a:t>
            </a:r>
            <a:r>
              <a:rPr lang="en-US" sz="1600" dirty="0"/>
              <a:t>, indicating a good fit. . </a:t>
            </a:r>
            <a:r>
              <a:rPr lang="en-US" sz="1600" b="1" dirty="0"/>
              <a:t>Class 0 (CLV = 1506)</a:t>
            </a:r>
            <a:r>
              <a:rPr lang="en-US" sz="1600" dirty="0"/>
              <a:t> has </a:t>
            </a:r>
            <a:r>
              <a:rPr lang="en-US" sz="1600" b="1" dirty="0"/>
              <a:t>76% precision</a:t>
            </a:r>
            <a:r>
              <a:rPr lang="en-US" sz="1600" dirty="0"/>
              <a:t> and </a:t>
            </a:r>
            <a:r>
              <a:rPr lang="en-US" sz="1600" b="1" dirty="0"/>
              <a:t>100% recall</a:t>
            </a:r>
            <a:r>
              <a:rPr lang="en-US" sz="1600" dirty="0"/>
              <a:t>, while </a:t>
            </a:r>
            <a:r>
              <a:rPr lang="en-US" sz="1600" b="1" dirty="0"/>
              <a:t>Class 1 (CLV = 1526)</a:t>
            </a:r>
            <a:r>
              <a:rPr lang="en-US" sz="1600" dirty="0"/>
              <a:t> has </a:t>
            </a:r>
            <a:r>
              <a:rPr lang="en-US" sz="1600" b="1" dirty="0"/>
              <a:t>100% precision</a:t>
            </a:r>
            <a:r>
              <a:rPr lang="en-US" sz="1600" dirty="0"/>
              <a:t> but lower </a:t>
            </a:r>
            <a:r>
              <a:rPr lang="en-US" sz="1600" b="1" dirty="0"/>
              <a:t>62% recall</a:t>
            </a:r>
            <a:r>
              <a:rPr lang="en-US" sz="1600" dirty="0"/>
              <a:t>. The </a:t>
            </a:r>
            <a:r>
              <a:rPr lang="en-US" sz="1600" b="1" dirty="0"/>
              <a:t>F1-scores</a:t>
            </a:r>
            <a:r>
              <a:rPr lang="en-US" sz="1600" dirty="0"/>
              <a:t> are </a:t>
            </a:r>
            <a:r>
              <a:rPr lang="en-US" sz="1600" b="1" dirty="0"/>
              <a:t>0.86 for Class 0</a:t>
            </a:r>
            <a:r>
              <a:rPr lang="en-US" sz="1600" dirty="0"/>
              <a:t> (good performance) and </a:t>
            </a:r>
            <a:r>
              <a:rPr lang="en-US" sz="1600" b="1" dirty="0"/>
              <a:t>0.77 for Class 1</a:t>
            </a:r>
            <a:r>
              <a:rPr lang="en-US" sz="1600" dirty="0"/>
              <a:t> (moderate performance). The </a:t>
            </a:r>
            <a:r>
              <a:rPr lang="en-US" sz="1600" b="1" dirty="0"/>
              <a:t>confusion matrix</a:t>
            </a:r>
            <a:r>
              <a:rPr lang="en-US" sz="1600" dirty="0"/>
              <a:t> shows </a:t>
            </a:r>
            <a:r>
              <a:rPr lang="en-US" sz="1600" b="1" dirty="0"/>
              <a:t>422 correctly classified cases for Class 0</a:t>
            </a:r>
            <a:r>
              <a:rPr lang="en-US" sz="1600" dirty="0"/>
              <a:t> and </a:t>
            </a:r>
            <a:r>
              <a:rPr lang="en-US" sz="1600" b="1" dirty="0"/>
              <a:t>222 correct predictions for Class 1</a:t>
            </a:r>
            <a:r>
              <a:rPr lang="en-US" sz="1600" dirty="0"/>
              <a:t>, with </a:t>
            </a:r>
            <a:r>
              <a:rPr lang="en-US" sz="1600" b="1" dirty="0"/>
              <a:t>136 misclassified as Class 0</a:t>
            </a:r>
            <a:r>
              <a:rPr lang="en-US" sz="1600" dirty="0"/>
              <a:t> .</a:t>
            </a:r>
          </a:p>
          <a:p>
            <a:endParaRPr lang="en-US" sz="1600" dirty="0"/>
          </a:p>
          <a:p>
            <a:r>
              <a:rPr lang="en-US" sz="1600" b="1" dirty="0"/>
              <a:t>Final Model</a:t>
            </a:r>
          </a:p>
          <a:p>
            <a:r>
              <a:rPr lang="en-US" sz="1600" dirty="0"/>
              <a:t>Logistic Regression Model. This is because of its high performance since it has the best accuracy and high F1 scores compared to the Gradient Boost Model . </a:t>
            </a:r>
          </a:p>
          <a:p>
            <a:endParaRPr lang="en-US" sz="1600" dirty="0"/>
          </a:p>
        </p:txBody>
      </p:sp>
      <p:graphicFrame>
        <p:nvGraphicFramePr>
          <p:cNvPr id="9" name="Table 8">
            <a:extLst>
              <a:ext uri="{FF2B5EF4-FFF2-40B4-BE49-F238E27FC236}">
                <a16:creationId xmlns:a16="http://schemas.microsoft.com/office/drawing/2014/main" id="{11B48F6C-6419-47D7-A3BD-2A73303BCFB6}"/>
              </a:ext>
            </a:extLst>
          </p:cNvPr>
          <p:cNvGraphicFramePr>
            <a:graphicFrameLocks noGrp="1"/>
          </p:cNvGraphicFramePr>
          <p:nvPr>
            <p:extLst>
              <p:ext uri="{D42A27DB-BD31-4B8C-83A1-F6EECF244321}">
                <p14:modId xmlns:p14="http://schemas.microsoft.com/office/powerpoint/2010/main" val="2631950639"/>
              </p:ext>
            </p:extLst>
          </p:nvPr>
        </p:nvGraphicFramePr>
        <p:xfrm>
          <a:off x="6230049" y="673405"/>
          <a:ext cx="5845127" cy="2275098"/>
        </p:xfrm>
        <a:graphic>
          <a:graphicData uri="http://schemas.openxmlformats.org/drawingml/2006/table">
            <a:tbl>
              <a:tblPr firstRow="1" firstCol="1" bandRow="1">
                <a:tableStyleId>{5C22544A-7EE6-4342-B048-85BDC9FD1C3A}</a:tableStyleId>
              </a:tblPr>
              <a:tblGrid>
                <a:gridCol w="917296">
                  <a:extLst>
                    <a:ext uri="{9D8B030D-6E8A-4147-A177-3AD203B41FA5}">
                      <a16:colId xmlns:a16="http://schemas.microsoft.com/office/drawing/2014/main" val="362931026"/>
                    </a:ext>
                  </a:extLst>
                </a:gridCol>
                <a:gridCol w="1302952">
                  <a:extLst>
                    <a:ext uri="{9D8B030D-6E8A-4147-A177-3AD203B41FA5}">
                      <a16:colId xmlns:a16="http://schemas.microsoft.com/office/drawing/2014/main" val="2627166125"/>
                    </a:ext>
                  </a:extLst>
                </a:gridCol>
                <a:gridCol w="1353066">
                  <a:extLst>
                    <a:ext uri="{9D8B030D-6E8A-4147-A177-3AD203B41FA5}">
                      <a16:colId xmlns:a16="http://schemas.microsoft.com/office/drawing/2014/main" val="671726267"/>
                    </a:ext>
                  </a:extLst>
                </a:gridCol>
                <a:gridCol w="1347237">
                  <a:extLst>
                    <a:ext uri="{9D8B030D-6E8A-4147-A177-3AD203B41FA5}">
                      <a16:colId xmlns:a16="http://schemas.microsoft.com/office/drawing/2014/main" val="3896565734"/>
                    </a:ext>
                  </a:extLst>
                </a:gridCol>
                <a:gridCol w="924576">
                  <a:extLst>
                    <a:ext uri="{9D8B030D-6E8A-4147-A177-3AD203B41FA5}">
                      <a16:colId xmlns:a16="http://schemas.microsoft.com/office/drawing/2014/main" val="741111458"/>
                    </a:ext>
                  </a:extLst>
                </a:gridCol>
              </a:tblGrid>
              <a:tr h="301255">
                <a:tc gridSpan="5">
                  <a:txBody>
                    <a:bodyPr/>
                    <a:lstStyle/>
                    <a:p>
                      <a:pPr marL="0" marR="0">
                        <a:lnSpc>
                          <a:spcPct val="115000"/>
                        </a:lnSpc>
                        <a:spcBef>
                          <a:spcPts val="0"/>
                        </a:spcBef>
                        <a:spcAft>
                          <a:spcPts val="0"/>
                        </a:spcAft>
                      </a:pPr>
                      <a:r>
                        <a:rPr lang="en-US" sz="2000" dirty="0">
                          <a:effectLst/>
                          <a:latin typeface="Century Gothic" panose="020B0502020202020204" pitchFamily="34" charset="0"/>
                        </a:rPr>
                        <a:t>Gradient Boost Model</a:t>
                      </a:r>
                      <a:endParaRPr lang="en-US" sz="20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88780804"/>
                  </a:ext>
                </a:extLst>
              </a:tr>
              <a:tr h="168119">
                <a:tc gridSpan="5">
                  <a:txBody>
                    <a:bodyPr/>
                    <a:lstStyle/>
                    <a:p>
                      <a:pPr marL="0" marR="0">
                        <a:lnSpc>
                          <a:spcPct val="115000"/>
                        </a:lnSpc>
                        <a:spcBef>
                          <a:spcPts val="0"/>
                        </a:spcBef>
                        <a:spcAft>
                          <a:spcPts val="0"/>
                        </a:spcAft>
                      </a:pPr>
                      <a:r>
                        <a:rPr lang="en-US" sz="1100" dirty="0">
                          <a:effectLst/>
                          <a:latin typeface="Bookman Old Style" panose="02050604050505020204" pitchFamily="18" charset="0"/>
                        </a:rPr>
                        <a:t>Accuracy Score: 0.80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93295595"/>
                  </a:ext>
                </a:extLst>
              </a:tr>
              <a:tr h="168119">
                <a:tc gridSpan="5">
                  <a:txBody>
                    <a:bodyPr/>
                    <a:lstStyle/>
                    <a:p>
                      <a:pPr marL="0" marR="0">
                        <a:lnSpc>
                          <a:spcPct val="115000"/>
                        </a:lnSpc>
                        <a:spcBef>
                          <a:spcPts val="0"/>
                        </a:spcBef>
                        <a:spcAft>
                          <a:spcPts val="0"/>
                        </a:spcAft>
                      </a:pPr>
                      <a:r>
                        <a:rPr lang="en-US" sz="1100" dirty="0">
                          <a:effectLst/>
                          <a:latin typeface="Bookman Old Style" panose="02050604050505020204" pitchFamily="18" charset="0"/>
                        </a:rPr>
                        <a:t>Classification Report:        </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74471829"/>
                  </a:ext>
                </a:extLst>
              </a:tr>
              <a:tr h="169442">
                <a:tc>
                  <a:txBody>
                    <a:bodyPr/>
                    <a:lstStyle/>
                    <a:p>
                      <a:pPr marL="0" marR="0">
                        <a:lnSpc>
                          <a:spcPct val="115000"/>
                        </a:lnSpc>
                        <a:spcBef>
                          <a:spcPts val="0"/>
                        </a:spcBef>
                        <a:spcAft>
                          <a:spcPts val="0"/>
                        </a:spcAft>
                      </a:pPr>
                      <a:r>
                        <a:rPr lang="en-US" sz="1100">
                          <a:effectLst/>
                          <a:latin typeface="Bookman Old Style" panose="02050604050505020204" pitchFamily="18" charset="0"/>
                        </a:rPr>
                        <a:t> </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40640" marR="0">
                        <a:lnSpc>
                          <a:spcPct val="115000"/>
                        </a:lnSpc>
                        <a:spcBef>
                          <a:spcPts val="0"/>
                        </a:spcBef>
                        <a:spcAft>
                          <a:spcPts val="0"/>
                        </a:spcAft>
                      </a:pPr>
                      <a:r>
                        <a:rPr lang="en-US" sz="1100" dirty="0">
                          <a:effectLst/>
                          <a:latin typeface="Bookman Old Style" panose="02050604050505020204" pitchFamily="18" charset="0"/>
                        </a:rPr>
                        <a:t>precision</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80645" marR="0">
                        <a:lnSpc>
                          <a:spcPct val="115000"/>
                        </a:lnSpc>
                        <a:spcBef>
                          <a:spcPts val="0"/>
                        </a:spcBef>
                        <a:spcAft>
                          <a:spcPts val="0"/>
                        </a:spcAft>
                      </a:pPr>
                      <a:r>
                        <a:rPr lang="en-US" sz="1100">
                          <a:effectLst/>
                          <a:latin typeface="Bookman Old Style" panose="02050604050505020204" pitchFamily="18" charset="0"/>
                        </a:rPr>
                        <a:t>  recall</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219075" marR="0">
                        <a:lnSpc>
                          <a:spcPct val="115000"/>
                        </a:lnSpc>
                        <a:spcBef>
                          <a:spcPts val="0"/>
                        </a:spcBef>
                        <a:spcAft>
                          <a:spcPts val="0"/>
                        </a:spcAft>
                      </a:pPr>
                      <a:r>
                        <a:rPr lang="en-US" sz="1100">
                          <a:effectLst/>
                          <a:latin typeface="Bookman Old Style" panose="02050604050505020204" pitchFamily="18" charset="0"/>
                        </a:rPr>
                        <a:t> f1-score</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support</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12387602"/>
                  </a:ext>
                </a:extLst>
              </a:tr>
              <a:tr h="351926">
                <a:tc>
                  <a:txBody>
                    <a:bodyPr/>
                    <a:lstStyle/>
                    <a:p>
                      <a:pPr marL="0" marR="0">
                        <a:lnSpc>
                          <a:spcPct val="115000"/>
                        </a:lnSpc>
                        <a:spcBef>
                          <a:spcPts val="0"/>
                        </a:spcBef>
                        <a:spcAft>
                          <a:spcPts val="0"/>
                        </a:spcAft>
                      </a:pPr>
                      <a:r>
                        <a:rPr lang="en-US" sz="1100">
                          <a:effectLst/>
                          <a:latin typeface="Bookman Old Style" panose="02050604050505020204" pitchFamily="18" charset="0"/>
                        </a:rPr>
                        <a:t>           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rPr>
                        <a:t>0.76</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0.94</a:t>
                      </a:r>
                    </a:p>
                  </a:txBody>
                  <a:tcPr marL="68580" marR="68580" marT="0" marB="0"/>
                </a:tc>
                <a:tc>
                  <a:txBody>
                    <a:bodyPr/>
                    <a:lstStyle/>
                    <a:p>
                      <a:pPr marL="795655" marR="0" algn="l">
                        <a:lnSpc>
                          <a:spcPct val="115000"/>
                        </a:lnSpc>
                        <a:spcBef>
                          <a:spcPts val="0"/>
                        </a:spcBef>
                        <a:spcAft>
                          <a:spcPts val="0"/>
                        </a:spcAft>
                      </a:pPr>
                      <a:r>
                        <a:rPr lang="en-US" sz="1100" dirty="0">
                          <a:effectLst/>
                          <a:latin typeface="Bookman Old Style" panose="02050604050505020204" pitchFamily="18" charset="0"/>
                        </a:rPr>
                        <a:t>0.84</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    422</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28687834"/>
                  </a:ext>
                </a:extLst>
              </a:tr>
              <a:tr h="351926">
                <a:tc>
                  <a:txBody>
                    <a:bodyPr/>
                    <a:lstStyle/>
                    <a:p>
                      <a:pPr marL="0" marR="0">
                        <a:lnSpc>
                          <a:spcPct val="115000"/>
                        </a:lnSpc>
                        <a:spcBef>
                          <a:spcPts val="0"/>
                        </a:spcBef>
                        <a:spcAft>
                          <a:spcPts val="0"/>
                        </a:spcAft>
                      </a:pPr>
                      <a:r>
                        <a:rPr lang="en-US" sz="1100" dirty="0">
                          <a:effectLst/>
                          <a:latin typeface="Bookman Old Style" panose="02050604050505020204" pitchFamily="18" charset="0"/>
                        </a:rPr>
                        <a:t>           1</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rPr>
                        <a:t>0.90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rPr>
                        <a:t>0.65</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795655" marR="0" algn="l">
                        <a:lnSpc>
                          <a:spcPct val="115000"/>
                        </a:lnSpc>
                        <a:spcBef>
                          <a:spcPts val="0"/>
                        </a:spcBef>
                        <a:spcAft>
                          <a:spcPts val="0"/>
                        </a:spcAft>
                      </a:pPr>
                      <a:r>
                        <a:rPr lang="en-US" sz="1100" dirty="0">
                          <a:effectLst/>
                          <a:latin typeface="Bookman Old Style" panose="02050604050505020204" pitchFamily="18" charset="0"/>
                        </a:rPr>
                        <a:t>0.75        </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    358</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11880816"/>
                  </a:ext>
                </a:extLst>
              </a:tr>
              <a:tr h="718757">
                <a:tc>
                  <a:txBody>
                    <a:bodyPr/>
                    <a:lstStyle/>
                    <a:p>
                      <a:pPr marL="0" marR="0">
                        <a:lnSpc>
                          <a:spcPct val="115000"/>
                        </a:lnSpc>
                        <a:spcBef>
                          <a:spcPts val="0"/>
                        </a:spcBef>
                        <a:spcAft>
                          <a:spcPts val="0"/>
                        </a:spcAft>
                      </a:pPr>
                      <a:r>
                        <a:rPr lang="en-US" sz="900" dirty="0">
                          <a:effectLst/>
                          <a:latin typeface="Bookman Old Style" panose="02050604050505020204" pitchFamily="18" charset="0"/>
                          <a:ea typeface="Calibri" panose="020F0502020204030204" pitchFamily="34" charset="0"/>
                          <a:cs typeface="Times New Roman" panose="02020603050405020304" pitchFamily="18" charset="0"/>
                        </a:rPr>
                        <a:t>CONFUSION MATRIX</a:t>
                      </a:r>
                    </a:p>
                  </a:txBody>
                  <a:tcPr marL="68580" marR="68580" marT="0" marB="0">
                    <a:lnR w="12700" cap="flat" cmpd="sng" algn="ctr">
                      <a:noFill/>
                      <a:prstDash val="solid"/>
                      <a:round/>
                      <a:headEnd type="none" w="med" len="med"/>
                      <a:tailEnd type="none" w="med" len="med"/>
                    </a:lnR>
                    <a:solidFill>
                      <a:schemeClr val="tx1"/>
                    </a:solidFill>
                  </a:tcPr>
                </a:tc>
                <a:tc gridSpan="4">
                  <a:txBody>
                    <a:bodyPr/>
                    <a:lstStyle/>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[[395  27]</a:t>
                      </a:r>
                    </a:p>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[125 233]]</a:t>
                      </a: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tcPr>
                </a:tc>
                <a:tc hMerge="1">
                  <a:txBody>
                    <a:bodyPr/>
                    <a:lstStyle/>
                    <a:p>
                      <a:pPr marL="570230"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795655"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0977284"/>
                  </a:ext>
                </a:extLst>
              </a:tr>
            </a:tbl>
          </a:graphicData>
        </a:graphic>
      </p:graphicFrame>
      <p:sp>
        <p:nvSpPr>
          <p:cNvPr id="10" name="TextBox 9">
            <a:extLst>
              <a:ext uri="{FF2B5EF4-FFF2-40B4-BE49-F238E27FC236}">
                <a16:creationId xmlns:a16="http://schemas.microsoft.com/office/drawing/2014/main" id="{0090809C-ADE2-44AF-BEB4-46F168BCF97A}"/>
              </a:ext>
            </a:extLst>
          </p:cNvPr>
          <p:cNvSpPr txBox="1"/>
          <p:nvPr/>
        </p:nvSpPr>
        <p:spPr>
          <a:xfrm>
            <a:off x="6230049" y="3322273"/>
            <a:ext cx="5709641" cy="2554545"/>
          </a:xfrm>
          <a:prstGeom prst="rect">
            <a:avLst/>
          </a:prstGeom>
          <a:noFill/>
        </p:spPr>
        <p:txBody>
          <a:bodyPr wrap="square" rtlCol="0">
            <a:spAutoFit/>
          </a:bodyPr>
          <a:lstStyle/>
          <a:p>
            <a:r>
              <a:rPr lang="en-US" sz="1600" dirty="0"/>
              <a:t>The model achieves an  </a:t>
            </a:r>
            <a:r>
              <a:rPr lang="en-US" sz="1600" b="1" dirty="0"/>
              <a:t>80% accuracy</a:t>
            </a:r>
            <a:r>
              <a:rPr lang="en-US" sz="1600" dirty="0"/>
              <a:t>, indicating a good fit. </a:t>
            </a:r>
            <a:r>
              <a:rPr lang="en-US" sz="1600" b="1" dirty="0"/>
              <a:t>Class 0 (CLV = 1506)</a:t>
            </a:r>
            <a:r>
              <a:rPr lang="en-US" sz="1600" dirty="0"/>
              <a:t> has </a:t>
            </a:r>
            <a:r>
              <a:rPr lang="en-US" sz="1600" b="1" dirty="0"/>
              <a:t>76% precision</a:t>
            </a:r>
            <a:r>
              <a:rPr lang="en-US" sz="1600" dirty="0"/>
              <a:t> and </a:t>
            </a:r>
            <a:r>
              <a:rPr lang="en-US" sz="1600" b="1" dirty="0"/>
              <a:t>94% recall</a:t>
            </a:r>
            <a:r>
              <a:rPr lang="en-US" sz="1600" dirty="0"/>
              <a:t>, while </a:t>
            </a:r>
            <a:r>
              <a:rPr lang="en-US" sz="1600" b="1" dirty="0"/>
              <a:t>Class 1 (CLV = 1526)</a:t>
            </a:r>
            <a:r>
              <a:rPr lang="en-US" sz="1600" dirty="0"/>
              <a:t> has </a:t>
            </a:r>
            <a:r>
              <a:rPr lang="en-US" sz="1600" b="1" dirty="0"/>
              <a:t>90% precision</a:t>
            </a:r>
            <a:r>
              <a:rPr lang="en-US" sz="1600" dirty="0"/>
              <a:t> but lower </a:t>
            </a:r>
            <a:r>
              <a:rPr lang="en-US" sz="1600" b="1" dirty="0"/>
              <a:t>65% recall</a:t>
            </a:r>
            <a:r>
              <a:rPr lang="en-US" sz="1600" dirty="0"/>
              <a:t>. The </a:t>
            </a:r>
            <a:r>
              <a:rPr lang="en-US" sz="1600" b="1" dirty="0"/>
              <a:t>F1-scores</a:t>
            </a:r>
            <a:r>
              <a:rPr lang="en-US" sz="1600" dirty="0"/>
              <a:t> are </a:t>
            </a:r>
            <a:r>
              <a:rPr lang="en-US" sz="1600" b="1" dirty="0"/>
              <a:t>0.84 for Class 0</a:t>
            </a:r>
            <a:r>
              <a:rPr lang="en-US" sz="1600" dirty="0"/>
              <a:t> (good performance) and </a:t>
            </a:r>
            <a:r>
              <a:rPr lang="en-US" sz="1600" b="1" dirty="0"/>
              <a:t>0.75 for Class 1</a:t>
            </a:r>
            <a:r>
              <a:rPr lang="en-US" sz="1600" dirty="0"/>
              <a:t> (moderate performance). The </a:t>
            </a:r>
            <a:r>
              <a:rPr lang="en-US" sz="1600" b="1" dirty="0"/>
              <a:t>confusion matrix</a:t>
            </a:r>
            <a:r>
              <a:rPr lang="en-US" sz="1600" dirty="0"/>
              <a:t> shows </a:t>
            </a:r>
            <a:r>
              <a:rPr lang="en-US" sz="1600" b="1" dirty="0"/>
              <a:t>395 correctly classified cases for Class 0</a:t>
            </a:r>
            <a:r>
              <a:rPr lang="en-US" sz="1600" dirty="0"/>
              <a:t>, with </a:t>
            </a:r>
            <a:r>
              <a:rPr lang="en-US" sz="1600" b="1" dirty="0"/>
              <a:t>27 misclassified as Class 1</a:t>
            </a:r>
            <a:r>
              <a:rPr lang="en-US" sz="1600" dirty="0"/>
              <a:t>, </a:t>
            </a:r>
            <a:r>
              <a:rPr lang="en-US" sz="1600"/>
              <a:t>and </a:t>
            </a:r>
            <a:r>
              <a:rPr lang="en-US" sz="1600" b="1"/>
              <a:t>233 </a:t>
            </a:r>
            <a:r>
              <a:rPr lang="en-US" sz="1600" b="1" dirty="0"/>
              <a:t>correct predictions for Class 1</a:t>
            </a:r>
            <a:r>
              <a:rPr lang="en-US" sz="1600" dirty="0"/>
              <a:t>, </a:t>
            </a:r>
            <a:r>
              <a:rPr lang="en-US" sz="1600"/>
              <a:t>with </a:t>
            </a:r>
            <a:r>
              <a:rPr lang="en-US" sz="1600" b="1"/>
              <a:t>125 </a:t>
            </a:r>
            <a:r>
              <a:rPr lang="en-US" sz="1600" b="1" dirty="0"/>
              <a:t>misclassified as Class 0.</a:t>
            </a:r>
            <a:r>
              <a:rPr lang="en-US" sz="1600" dirty="0"/>
              <a:t> Overall, the model performs well but could be improved in distinguishing Class 1 cases.</a:t>
            </a:r>
          </a:p>
          <a:p>
            <a:endParaRPr lang="en-US" sz="1600" dirty="0"/>
          </a:p>
        </p:txBody>
      </p:sp>
      <p:graphicFrame>
        <p:nvGraphicFramePr>
          <p:cNvPr id="12" name="Table 11">
            <a:extLst>
              <a:ext uri="{FF2B5EF4-FFF2-40B4-BE49-F238E27FC236}">
                <a16:creationId xmlns:a16="http://schemas.microsoft.com/office/drawing/2014/main" id="{D1647682-6EF8-4BEA-BBE8-DC1D37493BAE}"/>
              </a:ext>
            </a:extLst>
          </p:cNvPr>
          <p:cNvGraphicFramePr>
            <a:graphicFrameLocks noGrp="1"/>
          </p:cNvGraphicFramePr>
          <p:nvPr>
            <p:extLst>
              <p:ext uri="{D42A27DB-BD31-4B8C-83A1-F6EECF244321}">
                <p14:modId xmlns:p14="http://schemas.microsoft.com/office/powerpoint/2010/main" val="615029068"/>
              </p:ext>
            </p:extLst>
          </p:nvPr>
        </p:nvGraphicFramePr>
        <p:xfrm>
          <a:off x="116825" y="673405"/>
          <a:ext cx="5979176" cy="2273784"/>
        </p:xfrm>
        <a:graphic>
          <a:graphicData uri="http://schemas.openxmlformats.org/drawingml/2006/table">
            <a:tbl>
              <a:tblPr firstRow="1" firstCol="1" bandRow="1">
                <a:tableStyleId>{5C22544A-7EE6-4342-B048-85BDC9FD1C3A}</a:tableStyleId>
              </a:tblPr>
              <a:tblGrid>
                <a:gridCol w="871998">
                  <a:extLst>
                    <a:ext uri="{9D8B030D-6E8A-4147-A177-3AD203B41FA5}">
                      <a16:colId xmlns:a16="http://schemas.microsoft.com/office/drawing/2014/main" val="362931026"/>
                    </a:ext>
                  </a:extLst>
                </a:gridCol>
                <a:gridCol w="1238610">
                  <a:extLst>
                    <a:ext uri="{9D8B030D-6E8A-4147-A177-3AD203B41FA5}">
                      <a16:colId xmlns:a16="http://schemas.microsoft.com/office/drawing/2014/main" val="2627166125"/>
                    </a:ext>
                  </a:extLst>
                </a:gridCol>
                <a:gridCol w="1286248">
                  <a:extLst>
                    <a:ext uri="{9D8B030D-6E8A-4147-A177-3AD203B41FA5}">
                      <a16:colId xmlns:a16="http://schemas.microsoft.com/office/drawing/2014/main" val="671726267"/>
                    </a:ext>
                  </a:extLst>
                </a:gridCol>
                <a:gridCol w="1683558">
                  <a:extLst>
                    <a:ext uri="{9D8B030D-6E8A-4147-A177-3AD203B41FA5}">
                      <a16:colId xmlns:a16="http://schemas.microsoft.com/office/drawing/2014/main" val="3896565734"/>
                    </a:ext>
                  </a:extLst>
                </a:gridCol>
                <a:gridCol w="898762">
                  <a:extLst>
                    <a:ext uri="{9D8B030D-6E8A-4147-A177-3AD203B41FA5}">
                      <a16:colId xmlns:a16="http://schemas.microsoft.com/office/drawing/2014/main" val="741111458"/>
                    </a:ext>
                  </a:extLst>
                </a:gridCol>
              </a:tblGrid>
              <a:tr h="317968">
                <a:tc gridSpan="5">
                  <a:txBody>
                    <a:bodyPr/>
                    <a:lstStyle/>
                    <a:p>
                      <a:pPr marL="0" marR="0">
                        <a:lnSpc>
                          <a:spcPct val="115000"/>
                        </a:lnSpc>
                        <a:spcBef>
                          <a:spcPts val="0"/>
                        </a:spcBef>
                        <a:spcAft>
                          <a:spcPts val="0"/>
                        </a:spcAft>
                      </a:pPr>
                      <a:r>
                        <a:rPr lang="en-US" sz="2000" dirty="0">
                          <a:effectLst/>
                          <a:latin typeface="Century Gothic" panose="020B0502020202020204" pitchFamily="34" charset="0"/>
                        </a:rPr>
                        <a:t>Logistic Regression Model</a:t>
                      </a:r>
                      <a:endParaRPr lang="en-US" sz="20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88780804"/>
                  </a:ext>
                </a:extLst>
              </a:tr>
              <a:tr h="177446">
                <a:tc gridSpan="5">
                  <a:txBody>
                    <a:bodyPr/>
                    <a:lstStyle/>
                    <a:p>
                      <a:pPr marL="0" marR="0">
                        <a:lnSpc>
                          <a:spcPct val="115000"/>
                        </a:lnSpc>
                        <a:spcBef>
                          <a:spcPts val="0"/>
                        </a:spcBef>
                        <a:spcAft>
                          <a:spcPts val="0"/>
                        </a:spcAft>
                      </a:pPr>
                      <a:r>
                        <a:rPr lang="en-US" sz="1100" dirty="0">
                          <a:effectLst/>
                          <a:latin typeface="Bookman Old Style" panose="02050604050505020204" pitchFamily="18" charset="0"/>
                        </a:rPr>
                        <a:t>Accuracy Score: 0.83</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793295595"/>
                  </a:ext>
                </a:extLst>
              </a:tr>
              <a:tr h="177446">
                <a:tc gridSpan="5">
                  <a:txBody>
                    <a:bodyPr/>
                    <a:lstStyle/>
                    <a:p>
                      <a:pPr marL="0" marR="0">
                        <a:lnSpc>
                          <a:spcPct val="115000"/>
                        </a:lnSpc>
                        <a:spcBef>
                          <a:spcPts val="0"/>
                        </a:spcBef>
                        <a:spcAft>
                          <a:spcPts val="0"/>
                        </a:spcAft>
                      </a:pPr>
                      <a:r>
                        <a:rPr lang="en-US" sz="1100" dirty="0">
                          <a:effectLst/>
                          <a:latin typeface="Bookman Old Style" panose="02050604050505020204" pitchFamily="18" charset="0"/>
                        </a:rPr>
                        <a:t>Classification Report:        </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74471829"/>
                  </a:ext>
                </a:extLst>
              </a:tr>
              <a:tr h="178842">
                <a:tc>
                  <a:txBody>
                    <a:bodyPr/>
                    <a:lstStyle/>
                    <a:p>
                      <a:pPr marL="0" marR="0">
                        <a:lnSpc>
                          <a:spcPct val="115000"/>
                        </a:lnSpc>
                        <a:spcBef>
                          <a:spcPts val="0"/>
                        </a:spcBef>
                        <a:spcAft>
                          <a:spcPts val="0"/>
                        </a:spcAft>
                      </a:pPr>
                      <a:r>
                        <a:rPr lang="en-US" sz="1100">
                          <a:effectLst/>
                          <a:latin typeface="Bookman Old Style" panose="02050604050505020204" pitchFamily="18" charset="0"/>
                        </a:rPr>
                        <a:t> </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40640" marR="0">
                        <a:lnSpc>
                          <a:spcPct val="115000"/>
                        </a:lnSpc>
                        <a:spcBef>
                          <a:spcPts val="0"/>
                        </a:spcBef>
                        <a:spcAft>
                          <a:spcPts val="0"/>
                        </a:spcAft>
                      </a:pPr>
                      <a:r>
                        <a:rPr lang="en-US" sz="1100" dirty="0">
                          <a:effectLst/>
                          <a:latin typeface="Bookman Old Style" panose="02050604050505020204" pitchFamily="18" charset="0"/>
                        </a:rPr>
                        <a:t>precision</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80645" marR="0">
                        <a:lnSpc>
                          <a:spcPct val="115000"/>
                        </a:lnSpc>
                        <a:spcBef>
                          <a:spcPts val="0"/>
                        </a:spcBef>
                        <a:spcAft>
                          <a:spcPts val="0"/>
                        </a:spcAft>
                      </a:pPr>
                      <a:r>
                        <a:rPr lang="en-US" sz="1100">
                          <a:effectLst/>
                          <a:latin typeface="Bookman Old Style" panose="02050604050505020204" pitchFamily="18" charset="0"/>
                        </a:rPr>
                        <a:t>  recall</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219075" marR="0">
                        <a:lnSpc>
                          <a:spcPct val="115000"/>
                        </a:lnSpc>
                        <a:spcBef>
                          <a:spcPts val="0"/>
                        </a:spcBef>
                        <a:spcAft>
                          <a:spcPts val="0"/>
                        </a:spcAft>
                      </a:pPr>
                      <a:r>
                        <a:rPr lang="en-US" sz="1100">
                          <a:effectLst/>
                          <a:latin typeface="Bookman Old Style" panose="02050604050505020204" pitchFamily="18" charset="0"/>
                        </a:rPr>
                        <a:t> f1-score</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support</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12387602"/>
                  </a:ext>
                </a:extLst>
              </a:tr>
              <a:tr h="351601">
                <a:tc>
                  <a:txBody>
                    <a:bodyPr/>
                    <a:lstStyle/>
                    <a:p>
                      <a:pPr marL="0" marR="0">
                        <a:lnSpc>
                          <a:spcPct val="115000"/>
                        </a:lnSpc>
                        <a:spcBef>
                          <a:spcPts val="0"/>
                        </a:spcBef>
                        <a:spcAft>
                          <a:spcPts val="0"/>
                        </a:spcAft>
                      </a:pPr>
                      <a:r>
                        <a:rPr lang="en-US" sz="1100">
                          <a:effectLst/>
                          <a:latin typeface="Bookman Old Style" panose="02050604050505020204" pitchFamily="18" charset="0"/>
                        </a:rPr>
                        <a:t>           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rPr>
                        <a:t>0.76</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1.00</a:t>
                      </a:r>
                    </a:p>
                  </a:txBody>
                  <a:tcPr marL="68580" marR="68580" marT="0" marB="0"/>
                </a:tc>
                <a:tc>
                  <a:txBody>
                    <a:bodyPr/>
                    <a:lstStyle/>
                    <a:p>
                      <a:pPr marL="795655" marR="0">
                        <a:lnSpc>
                          <a:spcPct val="115000"/>
                        </a:lnSpc>
                        <a:spcBef>
                          <a:spcPts val="0"/>
                        </a:spcBef>
                        <a:spcAft>
                          <a:spcPts val="0"/>
                        </a:spcAft>
                      </a:pPr>
                      <a:r>
                        <a:rPr lang="en-US" sz="1100" dirty="0">
                          <a:effectLst/>
                          <a:latin typeface="Bookman Old Style" panose="02050604050505020204" pitchFamily="18" charset="0"/>
                        </a:rPr>
                        <a:t>0.86</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    422</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28687834"/>
                  </a:ext>
                </a:extLst>
              </a:tr>
              <a:tr h="351601">
                <a:tc>
                  <a:txBody>
                    <a:bodyPr/>
                    <a:lstStyle/>
                    <a:p>
                      <a:pPr marL="0" marR="0">
                        <a:lnSpc>
                          <a:spcPct val="115000"/>
                        </a:lnSpc>
                        <a:spcBef>
                          <a:spcPts val="0"/>
                        </a:spcBef>
                        <a:spcAft>
                          <a:spcPts val="0"/>
                        </a:spcAft>
                      </a:pPr>
                      <a:r>
                        <a:rPr lang="en-US" sz="1100" dirty="0">
                          <a:effectLst/>
                          <a:latin typeface="Bookman Old Style" panose="02050604050505020204" pitchFamily="18" charset="0"/>
                        </a:rPr>
                        <a:t>           1</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1.00</a:t>
                      </a:r>
                    </a:p>
                  </a:txBody>
                  <a:tcPr marL="68580" marR="68580" marT="0" marB="0"/>
                </a:tc>
                <a:tc>
                  <a:txBody>
                    <a:bodyPr/>
                    <a:lstStyle/>
                    <a:p>
                      <a:pPr marL="570230" marR="0">
                        <a:lnSpc>
                          <a:spcPct val="115000"/>
                        </a:lnSpc>
                        <a:spcBef>
                          <a:spcPts val="0"/>
                        </a:spcBef>
                        <a:spcAft>
                          <a:spcPts val="0"/>
                        </a:spcAft>
                      </a:pPr>
                      <a:r>
                        <a:rPr lang="en-US" sz="1100" dirty="0">
                          <a:effectLst/>
                          <a:latin typeface="Bookman Old Style" panose="02050604050505020204" pitchFamily="18" charset="0"/>
                        </a:rPr>
                        <a:t>0.62</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795655" marR="0">
                        <a:lnSpc>
                          <a:spcPct val="115000"/>
                        </a:lnSpc>
                        <a:spcBef>
                          <a:spcPts val="0"/>
                        </a:spcBef>
                        <a:spcAft>
                          <a:spcPts val="0"/>
                        </a:spcAft>
                      </a:pPr>
                      <a:r>
                        <a:rPr lang="en-US" sz="1100" dirty="0">
                          <a:effectLst/>
                          <a:latin typeface="Bookman Old Style" panose="02050604050505020204" pitchFamily="18" charset="0"/>
                        </a:rPr>
                        <a:t>0.77        </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    358</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11880816"/>
                  </a:ext>
                </a:extLst>
              </a:tr>
              <a:tr h="718093">
                <a:tc>
                  <a:txBody>
                    <a:bodyPr/>
                    <a:lstStyle/>
                    <a:p>
                      <a:pPr marL="0" marR="0">
                        <a:lnSpc>
                          <a:spcPct val="115000"/>
                        </a:lnSpc>
                        <a:spcBef>
                          <a:spcPts val="0"/>
                        </a:spcBef>
                        <a:spcAft>
                          <a:spcPts val="0"/>
                        </a:spcAft>
                      </a:pPr>
                      <a:r>
                        <a:rPr lang="en-US" sz="900" dirty="0">
                          <a:effectLst/>
                          <a:latin typeface="Bookman Old Style" panose="02050604050505020204" pitchFamily="18" charset="0"/>
                          <a:ea typeface="Calibri" panose="020F0502020204030204" pitchFamily="34" charset="0"/>
                          <a:cs typeface="Times New Roman" panose="02020603050405020304" pitchFamily="18" charset="0"/>
                        </a:rPr>
                        <a:t>CONFUSION MATRIX</a:t>
                      </a:r>
                    </a:p>
                  </a:txBody>
                  <a:tcPr marL="68580" marR="68580" marT="0" marB="0">
                    <a:lnR w="12700" cap="flat" cmpd="sng" algn="ctr">
                      <a:noFill/>
                      <a:prstDash val="solid"/>
                      <a:round/>
                      <a:headEnd type="none" w="med" len="med"/>
                      <a:tailEnd type="none" w="med" len="med"/>
                    </a:lnR>
                    <a:solidFill>
                      <a:schemeClr val="tx1"/>
                    </a:solidFill>
                  </a:tcPr>
                </a:tc>
                <a:tc gridSpan="4">
                  <a:txBody>
                    <a:bodyPr/>
                    <a:lstStyle/>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[[422   0]</a:t>
                      </a:r>
                    </a:p>
                    <a:p>
                      <a:pPr marL="367030" marR="0">
                        <a:lnSpc>
                          <a:spcPct val="115000"/>
                        </a:lnSpc>
                        <a:spcBef>
                          <a:spcPts val="0"/>
                        </a:spcBef>
                        <a:spcAft>
                          <a:spcPts val="0"/>
                        </a:spcAft>
                      </a:pPr>
                      <a:r>
                        <a:rPr lang="en-US" sz="1100" dirty="0">
                          <a:effectLst/>
                          <a:latin typeface="Bookman Old Style" panose="02050604050505020204" pitchFamily="18" charset="0"/>
                          <a:ea typeface="Calibri" panose="020F0502020204030204" pitchFamily="34" charset="0"/>
                          <a:cs typeface="Times New Roman" panose="02020603050405020304" pitchFamily="18" charset="0"/>
                        </a:rPr>
                        <a:t> [136 222]]</a:t>
                      </a:r>
                    </a:p>
                  </a:txBody>
                  <a:tcPr marL="68580" marR="6858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B w="12700" cap="flat" cmpd="sng" algn="ctr">
                      <a:noFill/>
                      <a:prstDash val="solid"/>
                      <a:round/>
                      <a:headEnd type="none" w="med" len="med"/>
                      <a:tailEnd type="none" w="med" len="med"/>
                    </a:lnB>
                  </a:tcPr>
                </a:tc>
                <a:tc hMerge="1">
                  <a:txBody>
                    <a:bodyPr/>
                    <a:lstStyle/>
                    <a:p>
                      <a:pPr marL="570230"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795655"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lnSpc>
                          <a:spcPct val="115000"/>
                        </a:lnSpc>
                        <a:spcBef>
                          <a:spcPts val="0"/>
                        </a:spcBef>
                        <a:spcAft>
                          <a:spcPts val="0"/>
                        </a:spcAft>
                      </a:pP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0977284"/>
                  </a:ext>
                </a:extLst>
              </a:tr>
            </a:tbl>
          </a:graphicData>
        </a:graphic>
      </p:graphicFrame>
    </p:spTree>
    <p:extLst>
      <p:ext uri="{BB962C8B-B14F-4D97-AF65-F5344CB8AC3E}">
        <p14:creationId xmlns:p14="http://schemas.microsoft.com/office/powerpoint/2010/main" val="1031657236"/>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3D423935-4AD9-4F5F-BA20-9372703EC7FA}"/>
              </a:ext>
            </a:extLst>
          </p:cNvPr>
          <p:cNvSpPr/>
          <p:nvPr/>
        </p:nvSpPr>
        <p:spPr>
          <a:xfrm>
            <a:off x="94217" y="536117"/>
            <a:ext cx="9589169" cy="830998"/>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B39A35B-017F-44B4-A109-11490665D752}"/>
              </a:ext>
            </a:extLst>
          </p:cNvPr>
          <p:cNvSpPr txBox="1"/>
          <p:nvPr/>
        </p:nvSpPr>
        <p:spPr>
          <a:xfrm>
            <a:off x="1096011" y="536117"/>
            <a:ext cx="8085221" cy="830997"/>
          </a:xfrm>
          <a:prstGeom prst="rect">
            <a:avLst/>
          </a:prstGeom>
          <a:noFill/>
        </p:spPr>
        <p:txBody>
          <a:bodyPr wrap="square" rtlCol="0">
            <a:spAutoFit/>
          </a:bodyPr>
          <a:lstStyle/>
          <a:p>
            <a:r>
              <a:rPr lang="en-US" sz="4800" dirty="0">
                <a:solidFill>
                  <a:schemeClr val="bg1"/>
                </a:solidFill>
                <a:latin typeface="Century Gothic" panose="020B0502020202020204" pitchFamily="34" charset="0"/>
              </a:rPr>
              <a:t>RECOMMENDATIONS</a:t>
            </a:r>
          </a:p>
        </p:txBody>
      </p:sp>
      <p:sp>
        <p:nvSpPr>
          <p:cNvPr id="10" name="Cloud 9">
            <a:extLst>
              <a:ext uri="{FF2B5EF4-FFF2-40B4-BE49-F238E27FC236}">
                <a16:creationId xmlns:a16="http://schemas.microsoft.com/office/drawing/2014/main" id="{6639AEAB-ADB2-4B96-BDAD-B4933D45B67F}"/>
              </a:ext>
            </a:extLst>
          </p:cNvPr>
          <p:cNvSpPr/>
          <p:nvPr/>
        </p:nvSpPr>
        <p:spPr>
          <a:xfrm>
            <a:off x="9087584" y="212341"/>
            <a:ext cx="2819400" cy="1478547"/>
          </a:xfrm>
          <a:prstGeom prst="cloud">
            <a:avLst/>
          </a:prstGeom>
          <a:blipFill>
            <a:blip r:embed="rId2">
              <a:extLst>
                <a:ext uri="{837473B0-CC2E-450A-ABE3-18F120FF3D39}">
                  <a1611:picAttrSrcUrl xmlns:a1611="http://schemas.microsoft.com/office/drawing/2016/11/main" r:id="rId3"/>
                </a:ext>
              </a:extLst>
            </a:blip>
            <a:stretch>
              <a:fillRect t="1629" b="224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27A311A-7BE0-42E1-A52A-34B58FECF408}"/>
              </a:ext>
            </a:extLst>
          </p:cNvPr>
          <p:cNvSpPr txBox="1"/>
          <p:nvPr/>
        </p:nvSpPr>
        <p:spPr>
          <a:xfrm>
            <a:off x="94217" y="1690888"/>
            <a:ext cx="11812767" cy="5016758"/>
          </a:xfrm>
          <a:prstGeom prst="rect">
            <a:avLst/>
          </a:prstGeom>
          <a:noFill/>
        </p:spPr>
        <p:txBody>
          <a:bodyPr wrap="square" rtlCol="0">
            <a:spAutoFit/>
          </a:bodyPr>
          <a:lstStyle/>
          <a:p>
            <a:r>
              <a:rPr lang="en-US" sz="1600" b="1" dirty="0">
                <a:latin typeface="Bookman Old Style" panose="02050604050505020204" pitchFamily="18" charset="0"/>
              </a:rPr>
              <a:t>1. Reward At-Risk Customers</a:t>
            </a:r>
          </a:p>
          <a:p>
            <a:pPr>
              <a:buFont typeface="Arial" panose="020B0604020202020204" pitchFamily="34" charset="0"/>
              <a:buChar char="•"/>
            </a:pPr>
            <a:r>
              <a:rPr lang="en-US" sz="1600" dirty="0">
                <a:latin typeface="Bookman Old Style" panose="02050604050505020204" pitchFamily="18" charset="0"/>
              </a:rPr>
              <a:t>By offering special discounts or early access to new collections and creating a loyalty program with exclusive rewards. Customers who haven't shopped in a while may need an extra push to return. Providing personalized discounts or early access to new collections can rekindle their interest. </a:t>
            </a:r>
          </a:p>
          <a:p>
            <a:r>
              <a:rPr lang="en-US" sz="1600" b="1" dirty="0">
                <a:latin typeface="Bookman Old Style" panose="02050604050505020204" pitchFamily="18" charset="0"/>
              </a:rPr>
              <a:t>2. Improve Subscription Perks</a:t>
            </a:r>
          </a:p>
          <a:p>
            <a:r>
              <a:rPr lang="en-US" sz="1600" dirty="0">
                <a:latin typeface="Bookman Old Style" panose="02050604050505020204" pitchFamily="18" charset="0"/>
              </a:rPr>
              <a:t>Adding benefits like free shipping, exclusive discounts, or VIP support. Customers are more likely to maintain their subscriptions if they see added value. Offering perks such as free shipping, members-only discounts, or priority customer support can enhance the subscription experience and encourage long-term commitment.</a:t>
            </a:r>
          </a:p>
          <a:p>
            <a:r>
              <a:rPr lang="en-US" sz="1600" b="1" dirty="0">
                <a:latin typeface="Bookman Old Style" panose="02050604050505020204" pitchFamily="18" charset="0"/>
              </a:rPr>
              <a:t>3. Win Back Lost Customer</a:t>
            </a:r>
          </a:p>
          <a:p>
            <a:r>
              <a:rPr lang="en-US" sz="1600" dirty="0">
                <a:latin typeface="Bookman Old Style" panose="02050604050505020204" pitchFamily="18" charset="0"/>
              </a:rPr>
              <a:t>By using limited-time discounts to create urgency. Customers who have stopped shopping might return with the right incentive. Sending personalized re-engagement emails featuring tailored offers can reignite their interest. Limited-time discounts can also create urgency and encourage them to make a purchase.</a:t>
            </a:r>
          </a:p>
          <a:p>
            <a:r>
              <a:rPr lang="en-US" sz="1600" b="1" dirty="0">
                <a:latin typeface="Bookman Old Style" panose="02050604050505020204" pitchFamily="18" charset="0"/>
              </a:rPr>
              <a:t>4. Make Payments Easier</a:t>
            </a:r>
          </a:p>
          <a:p>
            <a:r>
              <a:rPr lang="en-US" sz="1600" dirty="0">
                <a:latin typeface="Bookman Old Style" panose="02050604050505020204" pitchFamily="18" charset="0"/>
              </a:rPr>
              <a:t>Offer flexible payment options like Buy Now, Pay Later. A seamless checkout experience can reduce cart abandonment. Flexible payment options such as Buy Now, Pay Later and digital wallets provide convenience and affordability. Small incentives, like extra reward points for using a preferred payment method, can further encourage purchases.</a:t>
            </a:r>
          </a:p>
          <a:p>
            <a:r>
              <a:rPr lang="en-US" sz="1600" b="1" dirty="0">
                <a:latin typeface="Bookman Old Style" panose="02050604050505020204" pitchFamily="18" charset="0"/>
              </a:rPr>
              <a:t>5. Suggest the Right Products</a:t>
            </a:r>
          </a:p>
          <a:p>
            <a:r>
              <a:rPr lang="en-US" sz="1600" dirty="0">
                <a:latin typeface="Bookman Old Style" panose="02050604050505020204" pitchFamily="18" charset="0"/>
              </a:rPr>
              <a:t>Recommend products based on past purchases and shopping trends. Show personalized suggestions on the website and emails.</a:t>
            </a:r>
          </a:p>
        </p:txBody>
      </p:sp>
    </p:spTree>
    <p:extLst>
      <p:ext uri="{BB962C8B-B14F-4D97-AF65-F5344CB8AC3E}">
        <p14:creationId xmlns:p14="http://schemas.microsoft.com/office/powerpoint/2010/main" val="1512520468"/>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182FB89-3302-4EB2-96CB-0306F3035880}"/>
              </a:ext>
            </a:extLst>
          </p:cNvPr>
          <p:cNvSpPr/>
          <p:nvPr/>
        </p:nvSpPr>
        <p:spPr>
          <a:xfrm>
            <a:off x="0" y="0"/>
            <a:ext cx="12192000" cy="6858000"/>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F0BEB97-653C-4629-B04C-D75916E86ADC}"/>
              </a:ext>
            </a:extLst>
          </p:cNvPr>
          <p:cNvSpPr txBox="1"/>
          <p:nvPr/>
        </p:nvSpPr>
        <p:spPr>
          <a:xfrm>
            <a:off x="309897" y="123143"/>
            <a:ext cx="7646504" cy="769441"/>
          </a:xfrm>
          <a:prstGeom prst="rect">
            <a:avLst/>
          </a:prstGeom>
          <a:noFill/>
        </p:spPr>
        <p:txBody>
          <a:bodyPr wrap="square" rtlCol="0">
            <a:spAutoFit/>
          </a:bodyPr>
          <a:lstStyle/>
          <a:p>
            <a:r>
              <a:rPr lang="en-US" sz="4400" dirty="0">
                <a:solidFill>
                  <a:schemeClr val="bg1"/>
                </a:solidFill>
                <a:latin typeface="Century Gothic" panose="020B0502020202020204" pitchFamily="34" charset="0"/>
              </a:rPr>
              <a:t>PROBLEM STATEMENT</a:t>
            </a:r>
          </a:p>
        </p:txBody>
      </p:sp>
      <p:sp>
        <p:nvSpPr>
          <p:cNvPr id="5" name="Rectangle 4">
            <a:extLst>
              <a:ext uri="{FF2B5EF4-FFF2-40B4-BE49-F238E27FC236}">
                <a16:creationId xmlns:a16="http://schemas.microsoft.com/office/drawing/2014/main" id="{5D20C7FA-C7BC-4264-9D7C-058CFCEDC3B8}"/>
              </a:ext>
            </a:extLst>
          </p:cNvPr>
          <p:cNvSpPr/>
          <p:nvPr/>
        </p:nvSpPr>
        <p:spPr>
          <a:xfrm>
            <a:off x="8266299" y="0"/>
            <a:ext cx="3925702" cy="6858000"/>
          </a:xfrm>
          <a:prstGeom prst="rect">
            <a:avLst/>
          </a:prstGeom>
          <a:blipFill dpi="0" rotWithShape="0">
            <a:blip r:embed="rId2">
              <a:alphaModFix amt="92000"/>
            </a:blip>
            <a:srcRect/>
            <a:stretch>
              <a:fillRect l="-50084" r="-11243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2E85B75-1567-4924-9674-520FB8B9F894}"/>
              </a:ext>
            </a:extLst>
          </p:cNvPr>
          <p:cNvSpPr txBox="1"/>
          <p:nvPr/>
        </p:nvSpPr>
        <p:spPr>
          <a:xfrm>
            <a:off x="154746" y="948690"/>
            <a:ext cx="7329266" cy="5632311"/>
          </a:xfrm>
          <a:prstGeom prst="rect">
            <a:avLst/>
          </a:prstGeom>
          <a:noFill/>
        </p:spPr>
        <p:txBody>
          <a:bodyPr wrap="square" rtlCol="0">
            <a:spAutoFit/>
          </a:bodyPr>
          <a:lstStyle/>
          <a:p>
            <a:r>
              <a:rPr lang="en-US" dirty="0">
                <a:solidFill>
                  <a:schemeClr val="bg1"/>
                </a:solidFill>
              </a:rPr>
              <a:t>TrendStyle, a retail clothing store chain owned by Mr. Alex, has been experiencing a decline in sales and an increase in customer churn across multiple locations. Despite implementing various promotions and marketing campaigns, these efforts have not successfully reversed the negative trend. Mr. Alex needs data-driven insights to identify the key factors contributing to customer churn, understand customer purchasing behavior, and develop effective strategies to improve retention and boost sales.</a:t>
            </a:r>
          </a:p>
          <a:p>
            <a:r>
              <a:rPr lang="en-US" dirty="0">
                <a:solidFill>
                  <a:schemeClr val="bg1"/>
                </a:solidFill>
              </a:rPr>
              <a:t>This project aims to analyze customer shopping data to:</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Identify the top 5 factors contributing to customer churn.</a:t>
            </a:r>
          </a:p>
          <a:p>
            <a:pPr marL="285750" indent="-285750">
              <a:buFont typeface="Arial" panose="020B0604020202020204" pitchFamily="34" charset="0"/>
              <a:buChar char="•"/>
            </a:pPr>
            <a:r>
              <a:rPr lang="en-US" dirty="0">
                <a:solidFill>
                  <a:schemeClr val="bg1"/>
                </a:solidFill>
              </a:rPr>
              <a:t>Segment customers based on purchasing behavior and demographics.</a:t>
            </a:r>
          </a:p>
          <a:p>
            <a:pPr marL="285750" indent="-285750">
              <a:buFont typeface="Arial" panose="020B0604020202020204" pitchFamily="34" charset="0"/>
              <a:buChar char="•"/>
            </a:pPr>
            <a:r>
              <a:rPr lang="en-US" dirty="0">
                <a:solidFill>
                  <a:schemeClr val="bg1"/>
                </a:solidFill>
              </a:rPr>
              <a:t>Evaluate the impact of discount strategies on customer lifetime value (CLV) and retention.</a:t>
            </a:r>
          </a:p>
          <a:p>
            <a:pPr marL="285750" indent="-285750">
              <a:buFont typeface="Arial" panose="020B0604020202020204" pitchFamily="34" charset="0"/>
              <a:buChar char="•"/>
            </a:pPr>
            <a:r>
              <a:rPr lang="en-US" dirty="0">
                <a:solidFill>
                  <a:schemeClr val="bg1"/>
                </a:solidFill>
              </a:rPr>
              <a:t>Predict customers at high risk of churning using machine learning models.</a:t>
            </a:r>
          </a:p>
          <a:p>
            <a:pPr marL="285750" indent="-285750">
              <a:buFont typeface="Arial" panose="020B0604020202020204" pitchFamily="34" charset="0"/>
              <a:buChar char="•"/>
            </a:pPr>
            <a:r>
              <a:rPr lang="en-US" dirty="0">
                <a:solidFill>
                  <a:schemeClr val="bg1"/>
                </a:solidFill>
              </a:rPr>
              <a:t>Provide actionable recommendations to improve customer loyalty and sales performance.</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By </a:t>
            </a:r>
            <a:r>
              <a:rPr lang="en-US" dirty="0" err="1">
                <a:solidFill>
                  <a:schemeClr val="bg1"/>
                </a:solidFill>
              </a:rPr>
              <a:t>utilising</a:t>
            </a:r>
            <a:r>
              <a:rPr lang="en-US" dirty="0">
                <a:solidFill>
                  <a:schemeClr val="bg1"/>
                </a:solidFill>
              </a:rPr>
              <a:t> data analytics and predictive modeling, this project will help Mr. Alex make informed decisions to enhance customer retention and boost sales thus ensuring long-term business growth.</a:t>
            </a:r>
          </a:p>
        </p:txBody>
      </p:sp>
    </p:spTree>
    <p:extLst>
      <p:ext uri="{BB962C8B-B14F-4D97-AF65-F5344CB8AC3E}">
        <p14:creationId xmlns:p14="http://schemas.microsoft.com/office/powerpoint/2010/main" val="1658174098"/>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0AF6F16-93DF-4445-8C91-14D1A59EBD80}"/>
              </a:ext>
            </a:extLst>
          </p:cNvPr>
          <p:cNvSpPr/>
          <p:nvPr/>
        </p:nvSpPr>
        <p:spPr>
          <a:xfrm>
            <a:off x="0" y="1"/>
            <a:ext cx="12192000" cy="1767016"/>
          </a:xfrm>
          <a:prstGeom prst="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2E85C88-203B-4D5F-AD4B-9D29AA2A24D3}"/>
              </a:ext>
            </a:extLst>
          </p:cNvPr>
          <p:cNvSpPr txBox="1"/>
          <p:nvPr/>
        </p:nvSpPr>
        <p:spPr>
          <a:xfrm>
            <a:off x="1309817" y="358347"/>
            <a:ext cx="4460789" cy="1292662"/>
          </a:xfrm>
          <a:prstGeom prst="rect">
            <a:avLst/>
          </a:prstGeom>
          <a:noFill/>
        </p:spPr>
        <p:txBody>
          <a:bodyPr wrap="square" rtlCol="0">
            <a:spAutoFit/>
          </a:bodyPr>
          <a:lstStyle/>
          <a:p>
            <a:r>
              <a:rPr lang="en-US" sz="2400" b="1" dirty="0">
                <a:solidFill>
                  <a:schemeClr val="bg1"/>
                </a:solidFill>
                <a:latin typeface="Century Gothic" panose="020B0502020202020204" pitchFamily="34" charset="0"/>
              </a:rPr>
              <a:t>Stream lit App Deployment</a:t>
            </a:r>
          </a:p>
          <a:p>
            <a:endParaRPr lang="en-US" b="1" dirty="0">
              <a:solidFill>
                <a:schemeClr val="bg1"/>
              </a:solidFill>
              <a:latin typeface="Century Gothic" panose="020B0502020202020204" pitchFamily="34" charset="0"/>
            </a:endParaRPr>
          </a:p>
          <a:p>
            <a:r>
              <a:rPr lang="en-US" dirty="0">
                <a:solidFill>
                  <a:schemeClr val="bg1"/>
                </a:solidFill>
                <a:latin typeface="Century Gothic" panose="020B0502020202020204" pitchFamily="34" charset="0"/>
              </a:rPr>
              <a:t>Interactive Web Application</a:t>
            </a:r>
          </a:p>
          <a:p>
            <a:endParaRPr lang="en-US" dirty="0"/>
          </a:p>
        </p:txBody>
      </p:sp>
      <p:sp>
        <p:nvSpPr>
          <p:cNvPr id="6" name="TextBox 5">
            <a:extLst>
              <a:ext uri="{FF2B5EF4-FFF2-40B4-BE49-F238E27FC236}">
                <a16:creationId xmlns:a16="http://schemas.microsoft.com/office/drawing/2014/main" id="{512BCE0F-29B6-4EBD-AB51-4062FF0C0397}"/>
              </a:ext>
            </a:extLst>
          </p:cNvPr>
          <p:cNvSpPr txBox="1"/>
          <p:nvPr/>
        </p:nvSpPr>
        <p:spPr>
          <a:xfrm>
            <a:off x="263857" y="1825853"/>
            <a:ext cx="11928143" cy="3954929"/>
          </a:xfrm>
          <a:prstGeom prst="rect">
            <a:avLst/>
          </a:prstGeom>
          <a:noFill/>
        </p:spPr>
        <p:txBody>
          <a:bodyPr wrap="square" rtlCol="0">
            <a:spAutoFit/>
          </a:bodyPr>
          <a:lstStyle/>
          <a:p>
            <a:r>
              <a:rPr lang="en-US" b="1" i="0" dirty="0">
                <a:effectLst/>
              </a:rPr>
              <a:t>Predicting Customer Churn and Customer Lifetime Value</a:t>
            </a:r>
            <a:endParaRPr lang="en-US" b="0" dirty="0">
              <a:effectLst/>
              <a:ea typeface="Verdana" panose="020B0604030504040204" pitchFamily="34" charset="0"/>
            </a:endParaRPr>
          </a:p>
          <a:p>
            <a:r>
              <a:rPr lang="en-US" sz="1600" dirty="0"/>
              <a:t>This website is designed to predict Customer Lifetime Value (CLV) and Customer Churn using machine learning. By analyzing customer behavior, purchasing patterns, and engagement metrics, it provides actionable insights to help businesses improve retention, optimize marketing strategies, and maximize revenue.</a:t>
            </a:r>
          </a:p>
          <a:p>
            <a:endParaRPr lang="en-US" sz="1500" dirty="0">
              <a:ea typeface="Verdana" panose="020B0604030504040204" pitchFamily="34" charset="0"/>
            </a:endParaRPr>
          </a:p>
          <a:p>
            <a:r>
              <a:rPr lang="en-US" sz="1600" dirty="0"/>
              <a:t>To determine customer segmentation, users need to provide details such as purchase amount (USD), previous purchases, frequency of purchases (encoded), and review rating. For predicting CLV, the required inputs include gender (encoded), item purchased (encoded), category (encoded), segment (encoded), subscription status (encoded), preferred payment method (encoded), purchase amount (USD), previous purchases, and review rating. By analyzing these features, this platform helps businesses enhance customer retention, optimize marketing strategies, and drive revenue growth.</a:t>
            </a:r>
            <a:endParaRPr lang="en-US" sz="1500" b="0" dirty="0">
              <a:effectLst/>
              <a:ea typeface="Verdana" panose="020B0604030504040204" pitchFamily="34" charset="0"/>
            </a:endParaRPr>
          </a:p>
          <a:p>
            <a:endParaRPr lang="en-US" sz="1500" dirty="0">
              <a:ea typeface="Verdana" panose="020B0604030504040204" pitchFamily="34" charset="0"/>
            </a:endParaRPr>
          </a:p>
          <a:p>
            <a:r>
              <a:rPr lang="en-US" sz="1500" dirty="0">
                <a:ea typeface="Verdana" panose="020B0604030504040204" pitchFamily="34" charset="0"/>
              </a:rPr>
              <a:t>Here is the stream lit link to the website: </a:t>
            </a:r>
            <a:r>
              <a:rPr lang="en-US" sz="1500" dirty="0">
                <a:solidFill>
                  <a:schemeClr val="accent1"/>
                </a:solidFill>
                <a:ea typeface="Verdana" panose="020B0604030504040204" pitchFamily="34" charset="0"/>
                <a:hlinkClick r:id="rId2"/>
              </a:rPr>
              <a:t>https://shopping-trend-analysis-eeqylzejkuivdivhruvusb.streamlit.app/</a:t>
            </a:r>
            <a:endParaRPr lang="en-US" sz="1500" dirty="0">
              <a:solidFill>
                <a:schemeClr val="accent1"/>
              </a:solidFill>
              <a:ea typeface="Verdana" panose="020B0604030504040204" pitchFamily="34" charset="0"/>
            </a:endParaRPr>
          </a:p>
          <a:p>
            <a:endParaRPr lang="en-US" sz="1500" dirty="0">
              <a:solidFill>
                <a:schemeClr val="accent1"/>
              </a:solidFill>
              <a:ea typeface="Verdana" panose="020B0604030504040204" pitchFamily="34" charset="0"/>
            </a:endParaRPr>
          </a:p>
          <a:p>
            <a:endParaRPr lang="en-US" sz="1500" b="0" dirty="0">
              <a:solidFill>
                <a:schemeClr val="accent1"/>
              </a:solidFill>
              <a:effectLst/>
              <a:ea typeface="Verdana" panose="020B0604030504040204" pitchFamily="34" charset="0"/>
            </a:endParaRPr>
          </a:p>
          <a:p>
            <a:endParaRPr lang="en-US" sz="1500" b="0" dirty="0">
              <a:solidFill>
                <a:schemeClr val="accent1"/>
              </a:solidFill>
              <a:effectLst/>
              <a:ea typeface="Verdana" panose="020B0604030504040204" pitchFamily="34" charset="0"/>
            </a:endParaRPr>
          </a:p>
          <a:p>
            <a:endParaRPr lang="en-US" sz="1500" dirty="0"/>
          </a:p>
        </p:txBody>
      </p:sp>
    </p:spTree>
    <p:extLst>
      <p:ext uri="{BB962C8B-B14F-4D97-AF65-F5344CB8AC3E}">
        <p14:creationId xmlns:p14="http://schemas.microsoft.com/office/powerpoint/2010/main" val="180685199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BF89C70-82FD-4988-BFFB-DCB01AF4989B}"/>
              </a:ext>
            </a:extLst>
          </p:cNvPr>
          <p:cNvSpPr/>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9FF8702-FB49-4952-A94B-D452B5E26B29}"/>
              </a:ext>
            </a:extLst>
          </p:cNvPr>
          <p:cNvSpPr txBox="1"/>
          <p:nvPr/>
        </p:nvSpPr>
        <p:spPr>
          <a:xfrm>
            <a:off x="1444486" y="318052"/>
            <a:ext cx="8494644" cy="1938992"/>
          </a:xfrm>
          <a:prstGeom prst="rect">
            <a:avLst/>
          </a:prstGeom>
          <a:noFill/>
        </p:spPr>
        <p:txBody>
          <a:bodyPr wrap="square" rtlCol="0">
            <a:spAutoFit/>
          </a:bodyPr>
          <a:lstStyle/>
          <a:p>
            <a:pPr algn="ctr"/>
            <a:r>
              <a:rPr lang="en-US" sz="4000" dirty="0">
                <a:solidFill>
                  <a:schemeClr val="bg1"/>
                </a:solidFill>
                <a:latin typeface="Century Gothic" panose="020B0502020202020204" pitchFamily="34" charset="0"/>
              </a:rPr>
              <a:t>DATASET OVERVIEW</a:t>
            </a:r>
          </a:p>
          <a:p>
            <a:pPr algn="ctr"/>
            <a:r>
              <a:rPr lang="en-US" sz="3600" dirty="0">
                <a:solidFill>
                  <a:schemeClr val="bg1"/>
                </a:solidFill>
                <a:latin typeface="Century Gothic" panose="020B0502020202020204" pitchFamily="34" charset="0"/>
              </a:rPr>
              <a:t>About The Dataset</a:t>
            </a:r>
          </a:p>
          <a:p>
            <a:pPr algn="ctr"/>
            <a:endParaRPr lang="en-US" sz="4000" dirty="0">
              <a:solidFill>
                <a:schemeClr val="accent1">
                  <a:lumMod val="50000"/>
                </a:schemeClr>
              </a:solidFill>
              <a:latin typeface="Century Gothic" panose="020B0502020202020204" pitchFamily="34" charset="0"/>
            </a:endParaRPr>
          </a:p>
        </p:txBody>
      </p:sp>
      <p:sp>
        <p:nvSpPr>
          <p:cNvPr id="4" name="TextBox 3">
            <a:extLst>
              <a:ext uri="{FF2B5EF4-FFF2-40B4-BE49-F238E27FC236}">
                <a16:creationId xmlns:a16="http://schemas.microsoft.com/office/drawing/2014/main" id="{0DA09E98-34F5-45F3-9DD5-002D4710C3A4}"/>
              </a:ext>
            </a:extLst>
          </p:cNvPr>
          <p:cNvSpPr txBox="1"/>
          <p:nvPr/>
        </p:nvSpPr>
        <p:spPr>
          <a:xfrm rot="10800000" flipV="1">
            <a:off x="238538" y="2392212"/>
            <a:ext cx="11728174" cy="3016210"/>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chemeClr val="bg1"/>
                </a:solidFill>
                <a:latin typeface="Century Gothic" panose="020B0502020202020204" pitchFamily="34" charset="0"/>
              </a:rPr>
              <a:t>Sample Size: </a:t>
            </a:r>
            <a:r>
              <a:rPr lang="en-US" sz="1600" b="1" dirty="0">
                <a:solidFill>
                  <a:schemeClr val="bg1"/>
                </a:solidFill>
                <a:latin typeface="Century Gothic" panose="020B0502020202020204" pitchFamily="34" charset="0"/>
              </a:rPr>
              <a:t>3900</a:t>
            </a:r>
            <a:r>
              <a:rPr lang="en-US" sz="1600" dirty="0">
                <a:solidFill>
                  <a:schemeClr val="bg1"/>
                </a:solidFill>
                <a:latin typeface="Century Gothic" panose="020B0502020202020204" pitchFamily="34" charset="0"/>
              </a:rPr>
              <a:t> Individuals </a:t>
            </a:r>
          </a:p>
          <a:p>
            <a:pPr marL="342900" indent="-342900">
              <a:buFont typeface="Arial" panose="020B0604020202020204" pitchFamily="34" charset="0"/>
              <a:buChar char="•"/>
            </a:pPr>
            <a:r>
              <a:rPr lang="en-US" sz="2000" b="1" dirty="0">
                <a:solidFill>
                  <a:schemeClr val="bg1"/>
                </a:solidFill>
                <a:latin typeface="Century Gothic" panose="020B0502020202020204" pitchFamily="34" charset="0"/>
              </a:rPr>
              <a:t>Data Shape: </a:t>
            </a:r>
          </a:p>
          <a:p>
            <a:r>
              <a:rPr lang="en-US" sz="2000" b="1" dirty="0">
                <a:solidFill>
                  <a:schemeClr val="bg1"/>
                </a:solidFill>
                <a:latin typeface="Century Gothic" panose="020B0502020202020204" pitchFamily="34" charset="0"/>
              </a:rPr>
              <a:t> </a:t>
            </a:r>
            <a:r>
              <a:rPr lang="en-US" sz="1600" dirty="0">
                <a:solidFill>
                  <a:schemeClr val="bg1"/>
                </a:solidFill>
                <a:latin typeface="Century Gothic" panose="020B0502020202020204" pitchFamily="34" charset="0"/>
              </a:rPr>
              <a:t>The Dataset contains 19 columns and 3900 rows.</a:t>
            </a:r>
          </a:p>
          <a:p>
            <a:pPr marL="342900" indent="-342900">
              <a:buFont typeface="Arial" panose="020B0604020202020204" pitchFamily="34" charset="0"/>
              <a:buChar char="•"/>
            </a:pPr>
            <a:endParaRPr lang="en-US" sz="1600" dirty="0">
              <a:solidFill>
                <a:schemeClr val="bg1"/>
              </a:solidFill>
              <a:latin typeface="Century Gothic" panose="020B0502020202020204" pitchFamily="34" charset="0"/>
            </a:endParaRPr>
          </a:p>
          <a:p>
            <a:pPr marL="342900" indent="-342900">
              <a:buFont typeface="Arial" panose="020B0604020202020204" pitchFamily="34" charset="0"/>
              <a:buChar char="•"/>
            </a:pPr>
            <a:r>
              <a:rPr lang="en-US" sz="2000" b="1" dirty="0">
                <a:solidFill>
                  <a:schemeClr val="bg1"/>
                </a:solidFill>
                <a:latin typeface="Century Gothic" panose="020B0502020202020204" pitchFamily="34" charset="0"/>
              </a:rPr>
              <a:t>Data Type:</a:t>
            </a:r>
          </a:p>
          <a:p>
            <a:pPr marL="285750" indent="-285750">
              <a:buFont typeface="Arial" panose="020B0604020202020204" pitchFamily="34" charset="0"/>
              <a:buChar char="•"/>
            </a:pPr>
            <a:r>
              <a:rPr lang="en-US" sz="1600" dirty="0">
                <a:solidFill>
                  <a:schemeClr val="bg1"/>
                </a:solidFill>
                <a:latin typeface="Century Gothic" panose="020B0502020202020204" pitchFamily="34" charset="0"/>
              </a:rPr>
              <a:t>Categorical Columns(14): Gender, Item Purchased, Category, Location, Size, Color, Season, Subscription Status, Payment Method, Shipping Type, Discount Applied, Promo Code Used, Preferred Payment Method, Frequency of Purchases.</a:t>
            </a:r>
          </a:p>
          <a:p>
            <a:pPr marL="285750" indent="-285750">
              <a:buFont typeface="Arial" panose="020B0604020202020204" pitchFamily="34" charset="0"/>
              <a:buChar char="•"/>
            </a:pPr>
            <a:endParaRPr lang="en-US" sz="1600" dirty="0">
              <a:solidFill>
                <a:schemeClr val="bg1"/>
              </a:solidFill>
              <a:latin typeface="Century Gothic" panose="020B0502020202020204" pitchFamily="34" charset="0"/>
            </a:endParaRPr>
          </a:p>
          <a:p>
            <a:pPr marL="285750" indent="-285750">
              <a:buFont typeface="Arial" panose="020B0604020202020204" pitchFamily="34" charset="0"/>
              <a:buChar char="•"/>
            </a:pPr>
            <a:r>
              <a:rPr lang="en-US" sz="1600" dirty="0">
                <a:solidFill>
                  <a:schemeClr val="bg1"/>
                </a:solidFill>
                <a:latin typeface="Century Gothic" panose="020B0502020202020204" pitchFamily="34" charset="0"/>
              </a:rPr>
              <a:t>Numerical Columns(5): Customer ID, Age, Purchase Amount (USD), Previous Purchases, Review Rating</a:t>
            </a:r>
          </a:p>
          <a:p>
            <a:endParaRPr lang="en-US" sz="14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2792568812"/>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FB29B1B6-150B-4E8E-B54B-05A3A4675103}"/>
              </a:ext>
            </a:extLst>
          </p:cNvPr>
          <p:cNvSpPr/>
          <p:nvPr/>
        </p:nvSpPr>
        <p:spPr>
          <a:xfrm>
            <a:off x="-900332" y="0"/>
            <a:ext cx="3334043" cy="6858000"/>
          </a:xfrm>
          <a:custGeom>
            <a:avLst/>
            <a:gdLst>
              <a:gd name="connsiteX0" fmla="*/ 900332 w 3334043"/>
              <a:gd name="connsiteY0" fmla="*/ 0 h 6858000"/>
              <a:gd name="connsiteX1" fmla="*/ 3334043 w 3334043"/>
              <a:gd name="connsiteY1" fmla="*/ 0 h 6858000"/>
              <a:gd name="connsiteX2" fmla="*/ 2667235 w 3334043"/>
              <a:gd name="connsiteY2" fmla="*/ 6858000 h 6858000"/>
              <a:gd name="connsiteX3" fmla="*/ 0 w 3334043"/>
              <a:gd name="connsiteY3" fmla="*/ 6858000 h 6858000"/>
              <a:gd name="connsiteX4" fmla="*/ 0 w 3334043"/>
              <a:gd name="connsiteY4" fmla="*/ 6857999 h 6858000"/>
              <a:gd name="connsiteX5" fmla="*/ 900332 w 3334043"/>
              <a:gd name="connsiteY5" fmla="*/ 68579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4043" h="6858000">
                <a:moveTo>
                  <a:pt x="900332" y="0"/>
                </a:moveTo>
                <a:lnTo>
                  <a:pt x="3334043" y="0"/>
                </a:lnTo>
                <a:lnTo>
                  <a:pt x="2667235" y="6858000"/>
                </a:lnTo>
                <a:lnTo>
                  <a:pt x="0" y="6858000"/>
                </a:lnTo>
                <a:lnTo>
                  <a:pt x="0" y="6857999"/>
                </a:lnTo>
                <a:lnTo>
                  <a:pt x="900332" y="685799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extBox 4">
            <a:extLst>
              <a:ext uri="{FF2B5EF4-FFF2-40B4-BE49-F238E27FC236}">
                <a16:creationId xmlns:a16="http://schemas.microsoft.com/office/drawing/2014/main" id="{F857ABEC-15ED-4808-8ADE-BF33816FA284}"/>
              </a:ext>
            </a:extLst>
          </p:cNvPr>
          <p:cNvSpPr txBox="1"/>
          <p:nvPr/>
        </p:nvSpPr>
        <p:spPr>
          <a:xfrm>
            <a:off x="2433711" y="865584"/>
            <a:ext cx="9110589" cy="5447645"/>
          </a:xfrm>
          <a:prstGeom prst="rect">
            <a:avLst/>
          </a:prstGeom>
          <a:noFill/>
        </p:spPr>
        <p:txBody>
          <a:bodyPr wrap="square" rtlCol="0">
            <a:spAutoFit/>
          </a:bodyPr>
          <a:lstStyle/>
          <a:p>
            <a:pPr algn="ctr"/>
            <a:r>
              <a:rPr lang="en-US" sz="3600" dirty="0">
                <a:latin typeface="Century Gothic" panose="020B0502020202020204" pitchFamily="34" charset="0"/>
              </a:rPr>
              <a:t>EXPLORATORY DATA ANALYSIS</a:t>
            </a:r>
          </a:p>
          <a:p>
            <a:r>
              <a:rPr lang="en-US" sz="2400" b="1" dirty="0">
                <a:latin typeface="Century Gothic" panose="020B0502020202020204" pitchFamily="34" charset="0"/>
              </a:rPr>
              <a:t>Data Cleaning and Preprocessing.</a:t>
            </a:r>
          </a:p>
          <a:p>
            <a:r>
              <a:rPr lang="en-US" dirty="0">
                <a:latin typeface="Century Gothic" panose="020B0502020202020204" pitchFamily="34" charset="0"/>
              </a:rPr>
              <a:t>Cleaning and Preparing the Data</a:t>
            </a:r>
          </a:p>
          <a:p>
            <a:endParaRPr lang="en-US" dirty="0">
              <a:latin typeface="Century Gothic" panose="020B0502020202020204" pitchFamily="34" charset="0"/>
            </a:endParaRPr>
          </a:p>
          <a:p>
            <a:r>
              <a:rPr lang="en-US" b="1" dirty="0">
                <a:latin typeface="Comic Sans MS" panose="030F0702030302020204" pitchFamily="66" charset="0"/>
              </a:rPr>
              <a:t>Steps Taken:</a:t>
            </a:r>
          </a:p>
          <a:p>
            <a:pPr marL="285750" indent="-285750">
              <a:buFont typeface="Arial" panose="020B0604020202020204" pitchFamily="34" charset="0"/>
              <a:buChar char="•"/>
            </a:pPr>
            <a:r>
              <a:rPr lang="en-US" dirty="0">
                <a:latin typeface="Comic Sans MS" panose="030F0702030302020204" pitchFamily="66" charset="0"/>
              </a:rPr>
              <a:t>Checked for missing Values: There were no missing values.</a:t>
            </a:r>
          </a:p>
          <a:p>
            <a:pPr marL="285750" indent="-285750">
              <a:buFont typeface="Arial" panose="020B0604020202020204" pitchFamily="34" charset="0"/>
              <a:buChar char="•"/>
            </a:pPr>
            <a:r>
              <a:rPr lang="en-US" dirty="0">
                <a:latin typeface="Comic Sans MS" panose="030F0702030302020204" pitchFamily="66" charset="0"/>
              </a:rPr>
              <a:t>Duplicates: The dataset has are no duplicates.</a:t>
            </a:r>
          </a:p>
          <a:p>
            <a:pPr marL="285750" indent="-285750">
              <a:buFont typeface="Arial" panose="020B0604020202020204" pitchFamily="34" charset="0"/>
              <a:buChar char="•"/>
            </a:pPr>
            <a:r>
              <a:rPr lang="en-US" dirty="0">
                <a:latin typeface="Comic Sans MS" panose="030F0702030302020204" pitchFamily="66" charset="0"/>
              </a:rPr>
              <a:t>Encoded the following categorical variables using Mapping (Gender, Item Purchased, Category, Location, Size, Color, Season, Subscription Status, Payment Method, Shipping Type, Discount Applied, Promo Code Used, Preferred Payment Method, Frequency of Purchases.).</a:t>
            </a:r>
          </a:p>
          <a:p>
            <a:pPr marL="285750" indent="-285750">
              <a:buFont typeface="Arial" panose="020B0604020202020204" pitchFamily="34" charset="0"/>
              <a:buChar char="•"/>
            </a:pPr>
            <a:r>
              <a:rPr lang="en-US" dirty="0">
                <a:latin typeface="Comic Sans MS" panose="030F0702030302020204" pitchFamily="66" charset="0"/>
              </a:rPr>
              <a:t>In this case, removing outliers may distort the data analysis, as the dataset is relatively small, with a sample size of 3,900. Outliers can sometimes represent important variations in customer behavior rather than errors. Removing outliers could result in losing important information and create bias, making the model less accurate and reliable.</a:t>
            </a:r>
          </a:p>
          <a:p>
            <a:pPr marL="285750" indent="-285750">
              <a:buFont typeface="Arial" panose="020B0604020202020204" pitchFamily="34" charset="0"/>
              <a:buChar char="•"/>
            </a:pPr>
            <a:r>
              <a:rPr lang="en-US" dirty="0">
                <a:latin typeface="Comic Sans MS" panose="030F0702030302020204" pitchFamily="66" charset="0"/>
              </a:rPr>
              <a:t>New columns such as 'Region' and 'Segment' have been added to enhance data analysis, making it easier to categorize and interpret customer insights.</a:t>
            </a:r>
          </a:p>
        </p:txBody>
      </p:sp>
    </p:spTree>
    <p:extLst>
      <p:ext uri="{BB962C8B-B14F-4D97-AF65-F5344CB8AC3E}">
        <p14:creationId xmlns:p14="http://schemas.microsoft.com/office/powerpoint/2010/main" val="474604790"/>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4B2A234-6B8F-47AA-B159-A3F0D36E14F6}"/>
              </a:ext>
            </a:extLst>
          </p:cNvPr>
          <p:cNvSpPr txBox="1"/>
          <p:nvPr/>
        </p:nvSpPr>
        <p:spPr>
          <a:xfrm>
            <a:off x="609600" y="304800"/>
            <a:ext cx="10283687" cy="584775"/>
          </a:xfrm>
          <a:prstGeom prst="rect">
            <a:avLst/>
          </a:prstGeom>
          <a:noFill/>
        </p:spPr>
        <p:txBody>
          <a:bodyPr wrap="square" rtlCol="0">
            <a:spAutoFit/>
          </a:bodyPr>
          <a:lstStyle/>
          <a:p>
            <a:r>
              <a:rPr lang="en-US" sz="3200" b="0" dirty="0">
                <a:effectLst/>
                <a:latin typeface="Century Gothic" panose="020B0502020202020204" pitchFamily="34" charset="0"/>
              </a:rPr>
              <a:t>Descriptive Statistics Of The Dataset</a:t>
            </a:r>
          </a:p>
        </p:txBody>
      </p:sp>
      <p:sp>
        <p:nvSpPr>
          <p:cNvPr id="4" name="TextBox 3">
            <a:extLst>
              <a:ext uri="{FF2B5EF4-FFF2-40B4-BE49-F238E27FC236}">
                <a16:creationId xmlns:a16="http://schemas.microsoft.com/office/drawing/2014/main" id="{C3A3454F-A3DE-44EF-9EED-6CA9209B0608}"/>
              </a:ext>
            </a:extLst>
          </p:cNvPr>
          <p:cNvSpPr txBox="1"/>
          <p:nvPr/>
        </p:nvSpPr>
        <p:spPr>
          <a:xfrm>
            <a:off x="308658" y="4506741"/>
            <a:ext cx="11219727" cy="1815882"/>
          </a:xfrm>
          <a:prstGeom prst="rect">
            <a:avLst/>
          </a:prstGeom>
          <a:noFill/>
        </p:spPr>
        <p:txBody>
          <a:bodyPr wrap="square" rtlCol="0">
            <a:spAutoFit/>
          </a:bodyPr>
          <a:lstStyle/>
          <a:p>
            <a:r>
              <a:rPr lang="en-US" sz="1600" b="1" dirty="0">
                <a:latin typeface="Bookman Old Style" panose="02050604050505020204" pitchFamily="18" charset="0"/>
              </a:rPr>
              <a:t>Summary</a:t>
            </a:r>
          </a:p>
          <a:p>
            <a:r>
              <a:rPr lang="en-US" sz="1600" dirty="0">
                <a:latin typeface="Bookman Old Style" panose="02050604050505020204" pitchFamily="18" charset="0"/>
              </a:rPr>
              <a:t>Age - Minimum age is 18 while maximum age is 70 and most of the individuals are aged between 31 and 57 years.</a:t>
            </a:r>
          </a:p>
          <a:p>
            <a:r>
              <a:rPr lang="en-US" sz="1600" dirty="0">
                <a:latin typeface="Bookman Old Style" panose="02050604050505020204" pitchFamily="18" charset="0"/>
              </a:rPr>
              <a:t>Purchase Amount (USD) - Minimum amount is 20 while maximum age is 100 and most of the individuals are spend between 39 and 81 dollars.</a:t>
            </a:r>
          </a:p>
          <a:p>
            <a:r>
              <a:rPr lang="en-US" sz="1600" dirty="0">
                <a:latin typeface="Bookman Old Style" panose="02050604050505020204" pitchFamily="18" charset="0"/>
              </a:rPr>
              <a:t>Review Rating - Minimum rating is 2.5 while the maximum is 5. The average review rating is 3.7.</a:t>
            </a:r>
          </a:p>
          <a:p>
            <a:r>
              <a:rPr lang="en-US" sz="1600" dirty="0">
                <a:latin typeface="Bookman Old Style" panose="02050604050505020204" pitchFamily="18" charset="0"/>
              </a:rPr>
              <a:t>Previous Purchases - Varies between 1 and 50. Customers have made an average of 25 past purchases.</a:t>
            </a:r>
          </a:p>
        </p:txBody>
      </p:sp>
      <p:graphicFrame>
        <p:nvGraphicFramePr>
          <p:cNvPr id="6" name="Table 5">
            <a:extLst>
              <a:ext uri="{FF2B5EF4-FFF2-40B4-BE49-F238E27FC236}">
                <a16:creationId xmlns:a16="http://schemas.microsoft.com/office/drawing/2014/main" id="{F7FABD54-DA90-41EF-8F8B-9A98B7FE9186}"/>
              </a:ext>
            </a:extLst>
          </p:cNvPr>
          <p:cNvGraphicFramePr>
            <a:graphicFrameLocks noGrp="1"/>
          </p:cNvGraphicFramePr>
          <p:nvPr>
            <p:extLst>
              <p:ext uri="{D42A27DB-BD31-4B8C-83A1-F6EECF244321}">
                <p14:modId xmlns:p14="http://schemas.microsoft.com/office/powerpoint/2010/main" val="816506860"/>
              </p:ext>
            </p:extLst>
          </p:nvPr>
        </p:nvGraphicFramePr>
        <p:xfrm>
          <a:off x="763929" y="1041722"/>
          <a:ext cx="10129360" cy="3194605"/>
        </p:xfrm>
        <a:graphic>
          <a:graphicData uri="http://schemas.openxmlformats.org/drawingml/2006/table">
            <a:tbl>
              <a:tblPr firstRow="1" firstCol="1" bandRow="1">
                <a:tableStyleId>{5C22544A-7EE6-4342-B048-85BDC9FD1C3A}</a:tableStyleId>
              </a:tblPr>
              <a:tblGrid>
                <a:gridCol w="2025872">
                  <a:extLst>
                    <a:ext uri="{9D8B030D-6E8A-4147-A177-3AD203B41FA5}">
                      <a16:colId xmlns:a16="http://schemas.microsoft.com/office/drawing/2014/main" val="898033504"/>
                    </a:ext>
                  </a:extLst>
                </a:gridCol>
                <a:gridCol w="2025872">
                  <a:extLst>
                    <a:ext uri="{9D8B030D-6E8A-4147-A177-3AD203B41FA5}">
                      <a16:colId xmlns:a16="http://schemas.microsoft.com/office/drawing/2014/main" val="831578974"/>
                    </a:ext>
                  </a:extLst>
                </a:gridCol>
                <a:gridCol w="2025872">
                  <a:extLst>
                    <a:ext uri="{9D8B030D-6E8A-4147-A177-3AD203B41FA5}">
                      <a16:colId xmlns:a16="http://schemas.microsoft.com/office/drawing/2014/main" val="3244751613"/>
                    </a:ext>
                  </a:extLst>
                </a:gridCol>
                <a:gridCol w="2025872">
                  <a:extLst>
                    <a:ext uri="{9D8B030D-6E8A-4147-A177-3AD203B41FA5}">
                      <a16:colId xmlns:a16="http://schemas.microsoft.com/office/drawing/2014/main" val="2189544857"/>
                    </a:ext>
                  </a:extLst>
                </a:gridCol>
                <a:gridCol w="2025872">
                  <a:extLst>
                    <a:ext uri="{9D8B030D-6E8A-4147-A177-3AD203B41FA5}">
                      <a16:colId xmlns:a16="http://schemas.microsoft.com/office/drawing/2014/main" val="3039882371"/>
                    </a:ext>
                  </a:extLst>
                </a:gridCol>
              </a:tblGrid>
              <a:tr h="654741">
                <a:tc>
                  <a:txBody>
                    <a:bodyPr/>
                    <a:lstStyle/>
                    <a:p>
                      <a:pPr marL="0" marR="0">
                        <a:lnSpc>
                          <a:spcPct val="115000"/>
                        </a:lnSpc>
                        <a:spcBef>
                          <a:spcPts val="0"/>
                        </a:spcBef>
                        <a:spcAft>
                          <a:spcPts val="0"/>
                        </a:spcAft>
                      </a:pPr>
                      <a:r>
                        <a:rPr lang="en-US" sz="1600" dirty="0">
                          <a:effectLst/>
                          <a:latin typeface="Century Gothic" panose="020B0502020202020204" pitchFamily="34" charset="0"/>
                        </a:rPr>
                        <a:t>Feature   </a:t>
                      </a:r>
                      <a:endParaRPr lang="en-US" sz="16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400" dirty="0">
                          <a:effectLst/>
                          <a:latin typeface="Century Gothic" panose="020B0502020202020204" pitchFamily="34" charset="0"/>
                        </a:rPr>
                        <a:t>Age</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400" dirty="0">
                          <a:effectLst/>
                          <a:latin typeface="Century Gothic" panose="020B0502020202020204" pitchFamily="34" charset="0"/>
                        </a:rPr>
                        <a:t>Purchase Amount (USD)</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400" dirty="0">
                          <a:effectLst/>
                          <a:latin typeface="Century Gothic" panose="020B0502020202020204" pitchFamily="34" charset="0"/>
                        </a:rPr>
                        <a:t>Review Rating</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400" dirty="0">
                          <a:effectLst/>
                          <a:latin typeface="Century Gothic" panose="020B0502020202020204" pitchFamily="34" charset="0"/>
                        </a:rPr>
                        <a:t>Previous Purchases</a:t>
                      </a:r>
                      <a:endParaRPr lang="en-US" sz="14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extLst>
                  <a:ext uri="{0D108BD9-81ED-4DB2-BD59-A6C34878D82A}">
                    <a16:rowId xmlns:a16="http://schemas.microsoft.com/office/drawing/2014/main" val="2042825167"/>
                  </a:ext>
                </a:extLst>
              </a:tr>
              <a:tr h="317483">
                <a:tc>
                  <a:txBody>
                    <a:bodyPr/>
                    <a:lstStyle/>
                    <a:p>
                      <a:pPr marL="0" marR="0">
                        <a:lnSpc>
                          <a:spcPct val="115000"/>
                        </a:lnSpc>
                        <a:spcBef>
                          <a:spcPts val="0"/>
                        </a:spcBef>
                        <a:spcAft>
                          <a:spcPts val="0"/>
                        </a:spcAft>
                      </a:pPr>
                      <a:r>
                        <a:rPr lang="en-US" sz="1600">
                          <a:effectLst/>
                          <a:latin typeface="Century Gothic" panose="020B0502020202020204" pitchFamily="34" charset="0"/>
                        </a:rPr>
                        <a:t>count</a:t>
                      </a:r>
                      <a:endParaRPr lang="en-US" sz="160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3900.000000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3900.000000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3900.000000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3900.000000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1080254109"/>
                  </a:ext>
                </a:extLst>
              </a:tr>
              <a:tr h="317483">
                <a:tc>
                  <a:txBody>
                    <a:bodyPr/>
                    <a:lstStyle/>
                    <a:p>
                      <a:pPr marL="0" marR="0">
                        <a:lnSpc>
                          <a:spcPct val="115000"/>
                        </a:lnSpc>
                        <a:spcBef>
                          <a:spcPts val="0"/>
                        </a:spcBef>
                        <a:spcAft>
                          <a:spcPts val="0"/>
                        </a:spcAft>
                      </a:pPr>
                      <a:r>
                        <a:rPr lang="en-US" sz="1600">
                          <a:effectLst/>
                          <a:latin typeface="Century Gothic" panose="020B0502020202020204" pitchFamily="34" charset="0"/>
                        </a:rPr>
                        <a:t>mean</a:t>
                      </a:r>
                      <a:endParaRPr lang="en-US" sz="160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100">
                          <a:effectLst/>
                          <a:latin typeface="Bookman Old Style" panose="02050604050505020204" pitchFamily="18" charset="0"/>
                        </a:rPr>
                        <a:t>44.068462</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59.764359</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3.749949</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25.351538</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04661190"/>
                  </a:ext>
                </a:extLst>
              </a:tr>
              <a:tr h="317483">
                <a:tc>
                  <a:txBody>
                    <a:bodyPr/>
                    <a:lstStyle/>
                    <a:p>
                      <a:pPr marL="0" marR="0">
                        <a:lnSpc>
                          <a:spcPct val="115000"/>
                        </a:lnSpc>
                        <a:spcBef>
                          <a:spcPts val="0"/>
                        </a:spcBef>
                        <a:spcAft>
                          <a:spcPts val="0"/>
                        </a:spcAft>
                      </a:pPr>
                      <a:r>
                        <a:rPr lang="en-US" sz="1600">
                          <a:effectLst/>
                          <a:latin typeface="Century Gothic" panose="020B0502020202020204" pitchFamily="34" charset="0"/>
                        </a:rPr>
                        <a:t>std</a:t>
                      </a:r>
                      <a:endParaRPr lang="en-US" sz="160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15.207589</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23.685392</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0.716223</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14.447125</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4070552534"/>
                  </a:ext>
                </a:extLst>
              </a:tr>
              <a:tr h="317483">
                <a:tc>
                  <a:txBody>
                    <a:bodyPr/>
                    <a:lstStyle/>
                    <a:p>
                      <a:pPr marL="0" marR="0">
                        <a:lnSpc>
                          <a:spcPct val="115000"/>
                        </a:lnSpc>
                        <a:spcBef>
                          <a:spcPts val="0"/>
                        </a:spcBef>
                        <a:spcAft>
                          <a:spcPts val="0"/>
                        </a:spcAft>
                      </a:pPr>
                      <a:r>
                        <a:rPr lang="en-US" sz="1600">
                          <a:effectLst/>
                          <a:latin typeface="Century Gothic" panose="020B0502020202020204" pitchFamily="34" charset="0"/>
                        </a:rPr>
                        <a:t>min</a:t>
                      </a:r>
                      <a:endParaRPr lang="en-US" sz="160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100">
                          <a:effectLst/>
                          <a:latin typeface="Bookman Old Style" panose="02050604050505020204" pitchFamily="18" charset="0"/>
                        </a:rPr>
                        <a:t>18.000000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20.000000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2.500000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1.000000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80525657"/>
                  </a:ext>
                </a:extLst>
              </a:tr>
              <a:tr h="317483">
                <a:tc>
                  <a:txBody>
                    <a:bodyPr/>
                    <a:lstStyle/>
                    <a:p>
                      <a:pPr marL="0" marR="0">
                        <a:lnSpc>
                          <a:spcPct val="115000"/>
                        </a:lnSpc>
                        <a:spcBef>
                          <a:spcPts val="0"/>
                        </a:spcBef>
                        <a:spcAft>
                          <a:spcPts val="0"/>
                        </a:spcAft>
                      </a:pPr>
                      <a:r>
                        <a:rPr lang="en-US" sz="1600">
                          <a:effectLst/>
                          <a:latin typeface="Century Gothic" panose="020B0502020202020204" pitchFamily="34" charset="0"/>
                        </a:rPr>
                        <a:t>25%               </a:t>
                      </a:r>
                      <a:endParaRPr lang="en-US" sz="160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31.000000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39.000000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3.100000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13.000000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1903570659"/>
                  </a:ext>
                </a:extLst>
              </a:tr>
              <a:tr h="317483">
                <a:tc>
                  <a:txBody>
                    <a:bodyPr/>
                    <a:lstStyle/>
                    <a:p>
                      <a:pPr marL="0" marR="0">
                        <a:lnSpc>
                          <a:spcPct val="115000"/>
                        </a:lnSpc>
                        <a:spcBef>
                          <a:spcPts val="0"/>
                        </a:spcBef>
                        <a:spcAft>
                          <a:spcPts val="0"/>
                        </a:spcAft>
                      </a:pPr>
                      <a:r>
                        <a:rPr lang="en-US" sz="1600">
                          <a:effectLst/>
                          <a:latin typeface="Century Gothic" panose="020B0502020202020204" pitchFamily="34" charset="0"/>
                        </a:rPr>
                        <a:t>50%</a:t>
                      </a:r>
                      <a:endParaRPr lang="en-US" sz="160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100">
                          <a:effectLst/>
                          <a:latin typeface="Bookman Old Style" panose="02050604050505020204" pitchFamily="18" charset="0"/>
                        </a:rPr>
                        <a:t>44.000000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60.000000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3.700000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a:effectLst/>
                          <a:latin typeface="Bookman Old Style" panose="02050604050505020204" pitchFamily="18" charset="0"/>
                        </a:rPr>
                        <a:t>25.000000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23978887"/>
                  </a:ext>
                </a:extLst>
              </a:tr>
              <a:tr h="317483">
                <a:tc>
                  <a:txBody>
                    <a:bodyPr/>
                    <a:lstStyle/>
                    <a:p>
                      <a:pPr marL="0" marR="0">
                        <a:lnSpc>
                          <a:spcPct val="115000"/>
                        </a:lnSpc>
                        <a:spcBef>
                          <a:spcPts val="0"/>
                        </a:spcBef>
                        <a:spcAft>
                          <a:spcPts val="0"/>
                        </a:spcAft>
                      </a:pPr>
                      <a:r>
                        <a:rPr lang="en-US" sz="1600">
                          <a:effectLst/>
                          <a:latin typeface="Century Gothic" panose="020B0502020202020204" pitchFamily="34" charset="0"/>
                        </a:rPr>
                        <a:t>75%</a:t>
                      </a:r>
                      <a:endParaRPr lang="en-US" sz="160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57.000000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81.000000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4.400000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38.000000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1086223927"/>
                  </a:ext>
                </a:extLst>
              </a:tr>
              <a:tr h="317483">
                <a:tc>
                  <a:txBody>
                    <a:bodyPr/>
                    <a:lstStyle/>
                    <a:p>
                      <a:pPr marL="0" marR="0">
                        <a:lnSpc>
                          <a:spcPct val="115000"/>
                        </a:lnSpc>
                        <a:spcBef>
                          <a:spcPts val="0"/>
                        </a:spcBef>
                        <a:spcAft>
                          <a:spcPts val="0"/>
                        </a:spcAft>
                      </a:pPr>
                      <a:r>
                        <a:rPr lang="en-US" sz="1600" dirty="0">
                          <a:effectLst/>
                          <a:latin typeface="Century Gothic" panose="020B0502020202020204" pitchFamily="34" charset="0"/>
                        </a:rPr>
                        <a:t>max</a:t>
                      </a:r>
                      <a:endParaRPr lang="en-US" sz="1600" dirty="0">
                        <a:effectLst/>
                        <a:latin typeface="Century Gothic" panose="020B0502020202020204" pitchFamily="34" charset="0"/>
                        <a:ea typeface="Calibri" panose="020F0502020204030204" pitchFamily="34" charset="0"/>
                        <a:cs typeface="Times New Roman" panose="02020603050405020304" pitchFamily="18" charset="0"/>
                      </a:endParaRPr>
                    </a:p>
                  </a:txBody>
                  <a:tcPr marL="68580" marR="68580" marT="0" marB="0">
                    <a:solidFill>
                      <a:schemeClr val="tx1"/>
                    </a:solidFill>
                  </a:tcPr>
                </a:tc>
                <a:tc>
                  <a:txBody>
                    <a:bodyPr/>
                    <a:lstStyle/>
                    <a:p>
                      <a:pPr marL="0" marR="0">
                        <a:lnSpc>
                          <a:spcPct val="115000"/>
                        </a:lnSpc>
                        <a:spcBef>
                          <a:spcPts val="0"/>
                        </a:spcBef>
                        <a:spcAft>
                          <a:spcPts val="0"/>
                        </a:spcAft>
                      </a:pPr>
                      <a:r>
                        <a:rPr lang="en-US" sz="1100">
                          <a:effectLst/>
                          <a:latin typeface="Bookman Old Style" panose="02050604050505020204" pitchFamily="18" charset="0"/>
                        </a:rPr>
                        <a:t>70.000000</a:t>
                      </a:r>
                      <a:endParaRPr lang="en-US" sz="110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100.000000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5.000000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100" dirty="0">
                          <a:effectLst/>
                          <a:latin typeface="Bookman Old Style" panose="02050604050505020204" pitchFamily="18" charset="0"/>
                        </a:rPr>
                        <a:t>50.000000</a:t>
                      </a:r>
                      <a:endParaRPr lang="en-US" sz="1100" dirty="0">
                        <a:effectLst/>
                        <a:latin typeface="Bookman Old Style" panose="0205060405050502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35362634"/>
                  </a:ext>
                </a:extLst>
              </a:tr>
            </a:tbl>
          </a:graphicData>
        </a:graphic>
      </p:graphicFrame>
    </p:spTree>
    <p:extLst>
      <p:ext uri="{BB962C8B-B14F-4D97-AF65-F5344CB8AC3E}">
        <p14:creationId xmlns:p14="http://schemas.microsoft.com/office/powerpoint/2010/main" val="335353194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D1126C0-116C-4331-9AC6-B83FB5EF7C5F}"/>
              </a:ext>
            </a:extLst>
          </p:cNvPr>
          <p:cNvSpPr txBox="1"/>
          <p:nvPr/>
        </p:nvSpPr>
        <p:spPr>
          <a:xfrm>
            <a:off x="125234" y="164377"/>
            <a:ext cx="6092686" cy="830997"/>
          </a:xfrm>
          <a:prstGeom prst="rect">
            <a:avLst/>
          </a:prstGeom>
          <a:noFill/>
        </p:spPr>
        <p:txBody>
          <a:bodyPr wrap="square">
            <a:spAutoFit/>
          </a:bodyPr>
          <a:lstStyle/>
          <a:p>
            <a:r>
              <a:rPr lang="en-US" sz="2400" b="1" dirty="0">
                <a:latin typeface="Century Gothic" panose="020B0502020202020204" pitchFamily="34" charset="0"/>
              </a:rPr>
              <a:t>VISUALIZATIONS</a:t>
            </a:r>
          </a:p>
          <a:p>
            <a:r>
              <a:rPr lang="en-US" sz="2400" b="1" dirty="0">
                <a:latin typeface="Century Gothic" panose="020B0502020202020204" pitchFamily="34" charset="0"/>
              </a:rPr>
              <a:t>a. Univariate Visualizations</a:t>
            </a:r>
          </a:p>
        </p:txBody>
      </p:sp>
      <p:sp>
        <p:nvSpPr>
          <p:cNvPr id="4" name="Rectangle 3">
            <a:extLst>
              <a:ext uri="{FF2B5EF4-FFF2-40B4-BE49-F238E27FC236}">
                <a16:creationId xmlns:a16="http://schemas.microsoft.com/office/drawing/2014/main" id="{A30D2C83-903D-448D-893B-E7B345B0D905}"/>
              </a:ext>
            </a:extLst>
          </p:cNvPr>
          <p:cNvSpPr/>
          <p:nvPr/>
        </p:nvSpPr>
        <p:spPr>
          <a:xfrm>
            <a:off x="3968496" y="1224231"/>
            <a:ext cx="3688080" cy="2511552"/>
          </a:xfrm>
          <a:prstGeom prst="rect">
            <a:avLst/>
          </a:prstGeom>
          <a:blipFill>
            <a:blip r:embed="rId2">
              <a:alphaModFix amt="92000"/>
            </a:blip>
            <a:srcRect/>
            <a:stretch>
              <a:fillRect l="14922" r="1492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F053592-C8B2-4DB3-A378-9C061639EC0E}"/>
              </a:ext>
            </a:extLst>
          </p:cNvPr>
          <p:cNvSpPr txBox="1"/>
          <p:nvPr/>
        </p:nvSpPr>
        <p:spPr>
          <a:xfrm>
            <a:off x="3968496" y="3852525"/>
            <a:ext cx="3828288" cy="923330"/>
          </a:xfrm>
          <a:prstGeom prst="rect">
            <a:avLst/>
          </a:prstGeom>
          <a:noFill/>
        </p:spPr>
        <p:txBody>
          <a:bodyPr wrap="square" rtlCol="0">
            <a:spAutoFit/>
          </a:bodyPr>
          <a:lstStyle/>
          <a:p>
            <a:pPr algn="l">
              <a:buFont typeface="Arial" panose="020B0604020202020204" pitchFamily="34" charset="0"/>
              <a:buChar char="•"/>
            </a:pPr>
            <a:r>
              <a:rPr lang="en-US" b="0" i="0" dirty="0">
                <a:effectLst/>
                <a:latin typeface="Oswald" panose="00000500000000000000" pitchFamily="2" charset="0"/>
              </a:rPr>
              <a:t>The majority of the customers are male(68%), with the remaining portion being female(32%)</a:t>
            </a:r>
          </a:p>
        </p:txBody>
      </p:sp>
      <p:sp>
        <p:nvSpPr>
          <p:cNvPr id="6" name="TextBox 5">
            <a:extLst>
              <a:ext uri="{FF2B5EF4-FFF2-40B4-BE49-F238E27FC236}">
                <a16:creationId xmlns:a16="http://schemas.microsoft.com/office/drawing/2014/main" id="{0CBD6A6F-378E-4589-8BE9-48FFEC5C2746}"/>
              </a:ext>
            </a:extLst>
          </p:cNvPr>
          <p:cNvSpPr txBox="1"/>
          <p:nvPr/>
        </p:nvSpPr>
        <p:spPr>
          <a:xfrm>
            <a:off x="125234" y="3831301"/>
            <a:ext cx="3974594" cy="2031325"/>
          </a:xfrm>
          <a:prstGeom prst="rect">
            <a:avLst/>
          </a:prstGeom>
          <a:noFill/>
        </p:spPr>
        <p:txBody>
          <a:bodyPr wrap="square" rtlCol="0">
            <a:spAutoFit/>
          </a:bodyPr>
          <a:lstStyle/>
          <a:p>
            <a:pPr algn="l">
              <a:buFont typeface="Arial" panose="020B0604020202020204" pitchFamily="34" charset="0"/>
              <a:buChar char="•"/>
            </a:pPr>
            <a:r>
              <a:rPr lang="en-US" b="0" i="0" dirty="0">
                <a:effectLst/>
                <a:latin typeface="Oswald" panose="00000500000000000000" pitchFamily="2" charset="0"/>
              </a:rPr>
              <a:t>Age has a uniform distribution which means that the store has a balanced customer base. The store can tailor its products and marketing to suit different shoppers by offering a mix of trendy and classic clothing styles ensures that all age groups find something they like.</a:t>
            </a:r>
          </a:p>
        </p:txBody>
      </p:sp>
      <p:sp>
        <p:nvSpPr>
          <p:cNvPr id="7" name="Rectangle 6">
            <a:extLst>
              <a:ext uri="{FF2B5EF4-FFF2-40B4-BE49-F238E27FC236}">
                <a16:creationId xmlns:a16="http://schemas.microsoft.com/office/drawing/2014/main" id="{933FCA04-5D03-4207-B3EE-87CB2B6BA04B}"/>
              </a:ext>
            </a:extLst>
          </p:cNvPr>
          <p:cNvSpPr/>
          <p:nvPr/>
        </p:nvSpPr>
        <p:spPr>
          <a:xfrm>
            <a:off x="0" y="995374"/>
            <a:ext cx="3828288" cy="2511552"/>
          </a:xfrm>
          <a:prstGeom prst="rect">
            <a:avLst/>
          </a:prstGeom>
          <a:blipFill>
            <a:blip r:embed="rId3">
              <a:alphaModFix amt="92000"/>
            </a:blip>
            <a:srcRect/>
            <a:stretch>
              <a:fillRect l="1582" r="15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195CA83-B663-48E4-B70D-54A835D8F034}"/>
              </a:ext>
            </a:extLst>
          </p:cNvPr>
          <p:cNvSpPr txBox="1"/>
          <p:nvPr/>
        </p:nvSpPr>
        <p:spPr>
          <a:xfrm>
            <a:off x="7656576" y="3799130"/>
            <a:ext cx="4401312" cy="2062103"/>
          </a:xfrm>
          <a:prstGeom prst="rect">
            <a:avLst/>
          </a:prstGeom>
          <a:noFill/>
        </p:spPr>
        <p:txBody>
          <a:bodyPr wrap="square" rtlCol="0">
            <a:spAutoFit/>
          </a:bodyPr>
          <a:lstStyle/>
          <a:p>
            <a:pPr algn="l">
              <a:buFont typeface="Arial" panose="020B0604020202020204" pitchFamily="34" charset="0"/>
              <a:buChar char="•"/>
            </a:pPr>
            <a:r>
              <a:rPr lang="en-US" sz="1600" b="0" i="0" dirty="0">
                <a:effectLst/>
                <a:latin typeface="Oswald" panose="00000500000000000000" pitchFamily="2" charset="0"/>
              </a:rPr>
              <a:t>Over 2500 customers do not have an active subscription status, while about 1000 customers have an active subscription status. This suggests that a large portion of customers are not actively engaged with the store's subscription program. To improve retention, the store could offer exclusive benefits such as early access to new arrivals, free shipping, personalized shopping recommendations, or loyalty rewards for subscribers.</a:t>
            </a:r>
          </a:p>
        </p:txBody>
      </p:sp>
      <p:sp>
        <p:nvSpPr>
          <p:cNvPr id="9" name="Rectangle 8">
            <a:extLst>
              <a:ext uri="{FF2B5EF4-FFF2-40B4-BE49-F238E27FC236}">
                <a16:creationId xmlns:a16="http://schemas.microsoft.com/office/drawing/2014/main" id="{8ECBE956-8AA3-4666-B380-03B0C4631893}"/>
              </a:ext>
            </a:extLst>
          </p:cNvPr>
          <p:cNvSpPr/>
          <p:nvPr/>
        </p:nvSpPr>
        <p:spPr>
          <a:xfrm>
            <a:off x="7656576" y="1287578"/>
            <a:ext cx="4535424" cy="2511552"/>
          </a:xfrm>
          <a:prstGeom prst="rect">
            <a:avLst/>
          </a:prstGeom>
          <a:blipFill>
            <a:blip r:embed="rId4">
              <a:alphaModFix amt="92000"/>
            </a:blip>
            <a:srcRect/>
            <a:stretch>
              <a:fillRect l="1582" r="15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666777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966701-46D4-48FC-97FF-232DEAC6D940}"/>
              </a:ext>
            </a:extLst>
          </p:cNvPr>
          <p:cNvSpPr txBox="1"/>
          <p:nvPr/>
        </p:nvSpPr>
        <p:spPr>
          <a:xfrm>
            <a:off x="0" y="105054"/>
            <a:ext cx="7802881" cy="1200329"/>
          </a:xfrm>
          <a:prstGeom prst="rect">
            <a:avLst/>
          </a:prstGeom>
          <a:noFill/>
        </p:spPr>
        <p:txBody>
          <a:bodyPr wrap="square" rtlCol="0">
            <a:spAutoFit/>
          </a:bodyPr>
          <a:lstStyle/>
          <a:p>
            <a:r>
              <a:rPr lang="en-US" sz="2400" b="1" dirty="0">
                <a:latin typeface="Poppins" panose="00000500000000000000" pitchFamily="2" charset="0"/>
                <a:ea typeface="Lato" panose="020F0502020204030203" pitchFamily="34" charset="0"/>
                <a:cs typeface="Poppins" panose="00000500000000000000" pitchFamily="2" charset="0"/>
              </a:rPr>
              <a:t>b. Multivariate Visualizations</a:t>
            </a:r>
          </a:p>
          <a:p>
            <a:r>
              <a:rPr lang="en-US" sz="2400" b="1" i="0" dirty="0">
                <a:effectLst/>
                <a:latin typeface="Century Gothic" panose="020B0502020202020204" pitchFamily="34" charset="0"/>
              </a:rPr>
              <a:t>Customer Segmentation &amp; Targeting</a:t>
            </a:r>
            <a:endParaRPr lang="en-US" sz="2400" b="1" i="0" dirty="0">
              <a:effectLst/>
              <a:latin typeface="system-ui"/>
            </a:endParaRPr>
          </a:p>
          <a:p>
            <a:endParaRPr lang="en-US" sz="2400" b="1" dirty="0">
              <a:latin typeface="Poppins" panose="00000500000000000000" pitchFamily="2" charset="0"/>
              <a:ea typeface="Lato" panose="020F0502020204030203" pitchFamily="34" charset="0"/>
              <a:cs typeface="Poppins" panose="00000500000000000000" pitchFamily="2" charset="0"/>
            </a:endParaRPr>
          </a:p>
        </p:txBody>
      </p:sp>
      <p:sp>
        <p:nvSpPr>
          <p:cNvPr id="3" name="Rectangle 2">
            <a:extLst>
              <a:ext uri="{FF2B5EF4-FFF2-40B4-BE49-F238E27FC236}">
                <a16:creationId xmlns:a16="http://schemas.microsoft.com/office/drawing/2014/main" id="{674F893C-7BB6-49F9-B804-1884B6C3D616}"/>
              </a:ext>
            </a:extLst>
          </p:cNvPr>
          <p:cNvSpPr/>
          <p:nvPr/>
        </p:nvSpPr>
        <p:spPr>
          <a:xfrm>
            <a:off x="397565" y="1139686"/>
            <a:ext cx="5539409" cy="3097761"/>
          </a:xfrm>
          <a:prstGeom prst="rect">
            <a:avLst/>
          </a:prstGeom>
          <a:blipFill>
            <a:blip r:embed="rId2">
              <a:alphaModFix amt="92000"/>
            </a:blip>
            <a:stretch>
              <a:fillRect t="1401" r="6845" b="44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B77F282-B065-43FF-8092-21E34F9A5738}"/>
              </a:ext>
            </a:extLst>
          </p:cNvPr>
          <p:cNvSpPr/>
          <p:nvPr/>
        </p:nvSpPr>
        <p:spPr>
          <a:xfrm>
            <a:off x="5764696" y="410817"/>
            <a:ext cx="6427304" cy="3826631"/>
          </a:xfrm>
          <a:prstGeom prst="rect">
            <a:avLst/>
          </a:prstGeom>
          <a:blipFill>
            <a:blip r:embed="rId3">
              <a:alphaModFix amt="92000"/>
              <a:extLst>
                <a:ext uri="{BEBA8EAE-BF5A-486C-A8C5-ECC9F3942E4B}">
                  <a14:imgProps xmlns:a14="http://schemas.microsoft.com/office/drawing/2010/main">
                    <a14:imgLayer r:embed="rId4">
                      <a14:imgEffect>
                        <a14:brightnessContrast contrast="-40000"/>
                      </a14:imgEffect>
                    </a14:imgLayer>
                  </a14:imgProps>
                </a:ext>
              </a:extLst>
            </a:blip>
            <a:stretch>
              <a:fillRect t="1401" r="6845" b="44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8D6AAB8-ECE4-418F-AEB8-F0E014D14DF4}"/>
              </a:ext>
            </a:extLst>
          </p:cNvPr>
          <p:cNvSpPr txBox="1"/>
          <p:nvPr/>
        </p:nvSpPr>
        <p:spPr>
          <a:xfrm>
            <a:off x="251792" y="4611757"/>
            <a:ext cx="11131826" cy="2031325"/>
          </a:xfrm>
          <a:prstGeom prst="rect">
            <a:avLst/>
          </a:prstGeom>
          <a:noFill/>
        </p:spPr>
        <p:txBody>
          <a:bodyPr wrap="square" rtlCol="0">
            <a:spAutoFit/>
          </a:bodyPr>
          <a:lstStyle/>
          <a:p>
            <a:pPr algn="l">
              <a:buFont typeface="Arial" panose="020B0604020202020204" pitchFamily="34" charset="0"/>
              <a:buChar char="•"/>
            </a:pPr>
            <a:r>
              <a:rPr lang="en-US" b="0" i="0" dirty="0">
                <a:effectLst/>
                <a:latin typeface="Oswald" panose="00000500000000000000" pitchFamily="2" charset="0"/>
              </a:rPr>
              <a:t>Based on the graph, the elbow appears around K=3 or K=4, meaning that segmenting the data into 3 or 4 clusters would likely be most effective.</a:t>
            </a:r>
          </a:p>
          <a:p>
            <a:pPr algn="l">
              <a:buFont typeface="Arial" panose="020B0604020202020204" pitchFamily="34" charset="0"/>
              <a:buChar char="•"/>
            </a:pPr>
            <a:r>
              <a:rPr lang="en-US" b="0" i="0" dirty="0">
                <a:effectLst/>
                <a:latin typeface="Oswald" panose="00000500000000000000" pitchFamily="2" charset="0"/>
              </a:rPr>
              <a:t>VIP customers are positioned in the upper-right, indicating high spending and frequent purchases.</a:t>
            </a:r>
          </a:p>
          <a:p>
            <a:pPr algn="l">
              <a:buFont typeface="Arial" panose="020B0604020202020204" pitchFamily="34" charset="0"/>
              <a:buChar char="•"/>
            </a:pPr>
            <a:r>
              <a:rPr lang="en-US" b="0" i="0" dirty="0">
                <a:effectLst/>
                <a:latin typeface="Oswald" panose="00000500000000000000" pitchFamily="2" charset="0"/>
              </a:rPr>
              <a:t>Loyal customers are also high in monetary value but may not purchase as frequently.</a:t>
            </a:r>
          </a:p>
          <a:p>
            <a:pPr algn="l">
              <a:buFont typeface="Arial" panose="020B0604020202020204" pitchFamily="34" charset="0"/>
              <a:buChar char="•"/>
            </a:pPr>
            <a:r>
              <a:rPr lang="en-US" b="0" i="0" dirty="0">
                <a:effectLst/>
                <a:latin typeface="Oswald" panose="00000500000000000000" pitchFamily="2" charset="0"/>
              </a:rPr>
              <a:t>At-risk customers and churned customers tend to have lower spending and less frequent purchases.</a:t>
            </a:r>
          </a:p>
          <a:p>
            <a:pPr algn="l"/>
            <a:r>
              <a:rPr lang="en-US" b="0" i="0" dirty="0">
                <a:effectLst/>
                <a:latin typeface="Oswald" panose="00000500000000000000" pitchFamily="2" charset="0"/>
              </a:rPr>
              <a:t>The segmentation provides valuable insights for retention strategies, such as targeting at-risk customers with promotions or personalized offers to prevent churn.</a:t>
            </a:r>
          </a:p>
        </p:txBody>
      </p:sp>
    </p:spTree>
    <p:extLst>
      <p:ext uri="{BB962C8B-B14F-4D97-AF65-F5344CB8AC3E}">
        <p14:creationId xmlns:p14="http://schemas.microsoft.com/office/powerpoint/2010/main" val="262251256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3162F6-F050-41C6-9D6A-AC77704F3FE5}"/>
              </a:ext>
            </a:extLst>
          </p:cNvPr>
          <p:cNvSpPr txBox="1"/>
          <p:nvPr/>
        </p:nvSpPr>
        <p:spPr>
          <a:xfrm>
            <a:off x="0" y="105054"/>
            <a:ext cx="7802881" cy="1200329"/>
          </a:xfrm>
          <a:prstGeom prst="rect">
            <a:avLst/>
          </a:prstGeom>
          <a:noFill/>
        </p:spPr>
        <p:txBody>
          <a:bodyPr wrap="square" rtlCol="0">
            <a:spAutoFit/>
          </a:bodyPr>
          <a:lstStyle/>
          <a:p>
            <a:r>
              <a:rPr lang="en-US" sz="2400" b="1" dirty="0">
                <a:latin typeface="Century Gothic" panose="020B0502020202020204" pitchFamily="34" charset="0"/>
              </a:rPr>
              <a:t>Identifying At-Risk Customer Segments: Demographic Insights on Churn</a:t>
            </a:r>
            <a:endParaRPr lang="en-US" sz="2400" b="1" i="0" dirty="0">
              <a:effectLst/>
              <a:latin typeface="Century Gothic" panose="020B0502020202020204" pitchFamily="34" charset="0"/>
            </a:endParaRPr>
          </a:p>
          <a:p>
            <a:endParaRPr lang="en-US" sz="2400" b="1" dirty="0">
              <a:latin typeface="Century Gothic" panose="020B0502020202020204" pitchFamily="34" charset="0"/>
              <a:ea typeface="Lato" panose="020F0502020204030203" pitchFamily="34" charset="0"/>
              <a:cs typeface="Poppins" panose="00000500000000000000" pitchFamily="2" charset="0"/>
            </a:endParaRPr>
          </a:p>
        </p:txBody>
      </p:sp>
      <p:sp>
        <p:nvSpPr>
          <p:cNvPr id="3" name="Rectangle 2">
            <a:extLst>
              <a:ext uri="{FF2B5EF4-FFF2-40B4-BE49-F238E27FC236}">
                <a16:creationId xmlns:a16="http://schemas.microsoft.com/office/drawing/2014/main" id="{DA89CA54-C2B4-417C-A57C-8CF983E36F60}"/>
              </a:ext>
            </a:extLst>
          </p:cNvPr>
          <p:cNvSpPr/>
          <p:nvPr/>
        </p:nvSpPr>
        <p:spPr>
          <a:xfrm>
            <a:off x="113478" y="1250531"/>
            <a:ext cx="5694198" cy="3345853"/>
          </a:xfrm>
          <a:prstGeom prst="rect">
            <a:avLst/>
          </a:prstGeom>
          <a:blipFill>
            <a:blip r:embed="rId2">
              <a:alphaModFix amt="92000"/>
            </a:blip>
            <a:stretch>
              <a:fillRect l="1582" r="15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52D41045-5DE6-4203-B72A-90CBB65ADF59}"/>
              </a:ext>
            </a:extLst>
          </p:cNvPr>
          <p:cNvSpPr/>
          <p:nvPr/>
        </p:nvSpPr>
        <p:spPr>
          <a:xfrm>
            <a:off x="6096000" y="671374"/>
            <a:ext cx="5694198" cy="3741600"/>
          </a:xfrm>
          <a:prstGeom prst="rect">
            <a:avLst/>
          </a:prstGeom>
          <a:blipFill>
            <a:blip r:embed="rId3">
              <a:alphaModFix amt="92000"/>
            </a:blip>
            <a:stretch>
              <a:fillRect l="1582" r="15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00C335B-58C3-4F0F-8C14-4C97DD5F992F}"/>
              </a:ext>
            </a:extLst>
          </p:cNvPr>
          <p:cNvSpPr txBox="1"/>
          <p:nvPr/>
        </p:nvSpPr>
        <p:spPr>
          <a:xfrm>
            <a:off x="225287" y="4596384"/>
            <a:ext cx="5870713" cy="1815882"/>
          </a:xfrm>
          <a:prstGeom prst="rect">
            <a:avLst/>
          </a:prstGeom>
          <a:noFill/>
        </p:spPr>
        <p:txBody>
          <a:bodyPr wrap="square" rtlCol="0">
            <a:spAutoFit/>
          </a:bodyPr>
          <a:lstStyle/>
          <a:p>
            <a:pPr algn="l"/>
            <a:r>
              <a:rPr lang="en-US" sz="1600" b="1" i="0" dirty="0">
                <a:effectLst/>
                <a:latin typeface="Oswald" panose="00000500000000000000" pitchFamily="2" charset="0"/>
              </a:rPr>
              <a:t>VIP and Loyal Customers:</a:t>
            </a:r>
            <a:r>
              <a:rPr lang="en-US" sz="1600" b="0" i="0" dirty="0">
                <a:effectLst/>
                <a:latin typeface="Oswald" panose="00000500000000000000" pitchFamily="2" charset="0"/>
              </a:rPr>
              <a:t> These customers have higher purchase amounts (80–90 USD) across all ages. Their purchase behavior appears relatively stable, with some fluctuations. </a:t>
            </a:r>
            <a:r>
              <a:rPr lang="en-US" sz="1600" b="1" i="0" dirty="0">
                <a:effectLst/>
                <a:latin typeface="Oswald" panose="00000500000000000000" pitchFamily="2" charset="0"/>
              </a:rPr>
              <a:t>At-Risk and Churned Customers:</a:t>
            </a:r>
            <a:r>
              <a:rPr lang="en-US" sz="1600" b="0" i="0" dirty="0">
                <a:effectLst/>
                <a:latin typeface="Oswald" panose="00000500000000000000" pitchFamily="2" charset="0"/>
              </a:rPr>
              <a:t> These customers spend significantly less (40–50 USD).Their spending pattern fluctuates but remains consistently lower than VIPs and Loyal customers.</a:t>
            </a:r>
          </a:p>
          <a:p>
            <a:pPr algn="l"/>
            <a:r>
              <a:rPr lang="en-US" sz="1600" b="0" i="0" dirty="0">
                <a:effectLst/>
                <a:latin typeface="Oswald" panose="00000500000000000000" pitchFamily="2" charset="0"/>
              </a:rPr>
              <a:t>To improve customer retention, TrendStyle should engage at-risk and churned customers with personalized offers or discounts to boost retention.</a:t>
            </a:r>
          </a:p>
        </p:txBody>
      </p:sp>
      <p:sp>
        <p:nvSpPr>
          <p:cNvPr id="7" name="TextBox 6">
            <a:extLst>
              <a:ext uri="{FF2B5EF4-FFF2-40B4-BE49-F238E27FC236}">
                <a16:creationId xmlns:a16="http://schemas.microsoft.com/office/drawing/2014/main" id="{DBEC6BED-DE20-496D-98B4-7FDAB105BA21}"/>
              </a:ext>
            </a:extLst>
          </p:cNvPr>
          <p:cNvSpPr txBox="1"/>
          <p:nvPr/>
        </p:nvSpPr>
        <p:spPr>
          <a:xfrm>
            <a:off x="6480314" y="4412974"/>
            <a:ext cx="5486400" cy="2308324"/>
          </a:xfrm>
          <a:prstGeom prst="rect">
            <a:avLst/>
          </a:prstGeom>
          <a:noFill/>
        </p:spPr>
        <p:txBody>
          <a:bodyPr wrap="square" rtlCol="0">
            <a:spAutoFit/>
          </a:bodyPr>
          <a:lstStyle/>
          <a:p>
            <a:pPr algn="l">
              <a:buFont typeface="Arial" panose="020B0604020202020204" pitchFamily="34" charset="0"/>
              <a:buChar char="•"/>
            </a:pPr>
            <a:r>
              <a:rPr lang="en-US" sz="1600" b="0" i="0" dirty="0">
                <a:effectLst/>
                <a:latin typeface="Oswald" panose="00000500000000000000" pitchFamily="2" charset="0"/>
              </a:rPr>
              <a:t>The South region has the largest customer base, followed by the West, Midwest, and Northeast. However, it also has the highest number of at-risk and churned customers, a trend that is consistent across all regions.</a:t>
            </a:r>
          </a:p>
          <a:p>
            <a:pPr algn="l">
              <a:buFont typeface="Arial" panose="020B0604020202020204" pitchFamily="34" charset="0"/>
              <a:buChar char="•"/>
            </a:pPr>
            <a:r>
              <a:rPr lang="en-US" sz="1600" b="0" i="0" dirty="0">
                <a:effectLst/>
                <a:latin typeface="Oswald" panose="00000500000000000000" pitchFamily="2" charset="0"/>
              </a:rPr>
              <a:t>To improve customer retention, targeted engagement strategies should be implemented in the South region, focusing on personalized offers, loyalty programs, and proactive customer support. Additionally, analyzing churn patterns in other regions can help tailor region-specific retention initiatives.</a:t>
            </a:r>
          </a:p>
        </p:txBody>
      </p:sp>
    </p:spTree>
    <p:extLst>
      <p:ext uri="{BB962C8B-B14F-4D97-AF65-F5344CB8AC3E}">
        <p14:creationId xmlns:p14="http://schemas.microsoft.com/office/powerpoint/2010/main" val="57739482"/>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120E36-642E-405A-B596-160BFF83960D}"/>
              </a:ext>
            </a:extLst>
          </p:cNvPr>
          <p:cNvSpPr/>
          <p:nvPr/>
        </p:nvSpPr>
        <p:spPr>
          <a:xfrm>
            <a:off x="236948" y="579972"/>
            <a:ext cx="11583991" cy="3408932"/>
          </a:xfrm>
          <a:prstGeom prst="rect">
            <a:avLst/>
          </a:prstGeom>
          <a:blipFill>
            <a:blip r:embed="rId2">
              <a:alphaModFix amt="92000"/>
            </a:blip>
            <a:stretch>
              <a:fillRect l="1582" r="15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3" name="TextBox 2">
            <a:extLst>
              <a:ext uri="{FF2B5EF4-FFF2-40B4-BE49-F238E27FC236}">
                <a16:creationId xmlns:a16="http://schemas.microsoft.com/office/drawing/2014/main" id="{C791763B-6BEE-4A33-ABC8-6BBF444B96F4}"/>
              </a:ext>
            </a:extLst>
          </p:cNvPr>
          <p:cNvSpPr txBox="1"/>
          <p:nvPr/>
        </p:nvSpPr>
        <p:spPr>
          <a:xfrm>
            <a:off x="0" y="118306"/>
            <a:ext cx="5359791" cy="461665"/>
          </a:xfrm>
          <a:prstGeom prst="rect">
            <a:avLst/>
          </a:prstGeom>
          <a:noFill/>
        </p:spPr>
        <p:txBody>
          <a:bodyPr wrap="square" rtlCol="0">
            <a:spAutoFit/>
          </a:bodyPr>
          <a:lstStyle/>
          <a:p>
            <a:r>
              <a:rPr lang="en-US" sz="2400" b="1" dirty="0"/>
              <a:t> Demographic Insights on Churn</a:t>
            </a:r>
            <a:endParaRPr lang="en-US" sz="2400" b="1" i="0" dirty="0">
              <a:effectLst/>
              <a:latin typeface="Century Gothic" panose="020B0502020202020204" pitchFamily="34" charset="0"/>
            </a:endParaRPr>
          </a:p>
        </p:txBody>
      </p:sp>
      <p:sp>
        <p:nvSpPr>
          <p:cNvPr id="4" name="TextBox 3">
            <a:extLst>
              <a:ext uri="{FF2B5EF4-FFF2-40B4-BE49-F238E27FC236}">
                <a16:creationId xmlns:a16="http://schemas.microsoft.com/office/drawing/2014/main" id="{4C42F053-0D4F-462D-95E1-91557127E3C0}"/>
              </a:ext>
            </a:extLst>
          </p:cNvPr>
          <p:cNvSpPr txBox="1"/>
          <p:nvPr/>
        </p:nvSpPr>
        <p:spPr>
          <a:xfrm>
            <a:off x="675861" y="4267200"/>
            <a:ext cx="11145078" cy="2031325"/>
          </a:xfrm>
          <a:prstGeom prst="rect">
            <a:avLst/>
          </a:prstGeom>
          <a:noFill/>
        </p:spPr>
        <p:txBody>
          <a:bodyPr wrap="square" rtlCol="0">
            <a:spAutoFit/>
          </a:bodyPr>
          <a:lstStyle/>
          <a:p>
            <a:pPr algn="l">
              <a:buFont typeface="Arial" panose="020B0604020202020204" pitchFamily="34" charset="0"/>
              <a:buChar char="•"/>
            </a:pPr>
            <a:r>
              <a:rPr lang="en-US" b="0" i="0" dirty="0">
                <a:effectLst/>
                <a:latin typeface="Oswald" panose="00000500000000000000" pitchFamily="2" charset="0"/>
              </a:rPr>
              <a:t>Male customers dominate in certain purchase frequency categories. In the fortnightly, bi-weekly, and weekly frequency categories, both male and female customers exhibit a similar trend, with over 200 at-risk customers in each. However, in the quarterly category, churned male customers are the highest. Additionally, the "every 3 months" and "annually" categories have the largest number of churned customers overall</a:t>
            </a:r>
          </a:p>
          <a:p>
            <a:pPr algn="l">
              <a:buFont typeface="Arial" panose="020B0604020202020204" pitchFamily="34" charset="0"/>
              <a:buChar char="•"/>
            </a:pPr>
            <a:r>
              <a:rPr lang="en-US" b="0" i="0" dirty="0">
                <a:effectLst/>
                <a:latin typeface="Oswald" panose="00000500000000000000" pitchFamily="2" charset="0"/>
              </a:rPr>
              <a:t>To improve retention, targeted engagement strategies should be implemented for quarterly, 3-month, and annual shoppers, especially male customers. Personalized promotions, loyalty rewards, or subscription-based incentives could encourage more frequent purchases and reduce churn.</a:t>
            </a:r>
          </a:p>
        </p:txBody>
      </p:sp>
    </p:spTree>
    <p:extLst>
      <p:ext uri="{BB962C8B-B14F-4D97-AF65-F5344CB8AC3E}">
        <p14:creationId xmlns:p14="http://schemas.microsoft.com/office/powerpoint/2010/main" val="4230088418"/>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915</TotalTime>
  <Words>3305</Words>
  <Application>Microsoft Office PowerPoint</Application>
  <PresentationFormat>Widescreen</PresentationFormat>
  <Paragraphs>320</Paragraphs>
  <Slides>20</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Bookman Old Style</vt:lpstr>
      <vt:lpstr>Calibri</vt:lpstr>
      <vt:lpstr>Calibri Light</vt:lpstr>
      <vt:lpstr>Century Gothic</vt:lpstr>
      <vt:lpstr>Comic Sans MS</vt:lpstr>
      <vt:lpstr>Oswald</vt:lpstr>
      <vt:lpstr>Poppins</vt:lpstr>
      <vt:lpstr>system-ui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Ivy Wangechi</dc:creator>
  <cp:lastModifiedBy>Ivy Wangechi</cp:lastModifiedBy>
  <cp:revision>47</cp:revision>
  <dcterms:created xsi:type="dcterms:W3CDTF">2025-03-11T19:50:51Z</dcterms:created>
  <dcterms:modified xsi:type="dcterms:W3CDTF">2025-03-12T14:03:42Z</dcterms:modified>
</cp:coreProperties>
</file>

<file path=docProps/thumbnail.jpeg>
</file>